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63" r:id="rId4"/>
    <p:sldId id="257" r:id="rId5"/>
    <p:sldId id="260" r:id="rId6"/>
    <p:sldId id="258" r:id="rId7"/>
    <p:sldId id="278" r:id="rId8"/>
    <p:sldId id="259" r:id="rId9"/>
    <p:sldId id="261" r:id="rId10"/>
    <p:sldId id="262" r:id="rId11"/>
    <p:sldId id="281" r:id="rId12"/>
    <p:sldId id="282" r:id="rId13"/>
    <p:sldId id="284" r:id="rId14"/>
    <p:sldId id="285" r:id="rId15"/>
    <p:sldId id="268" r:id="rId16"/>
    <p:sldId id="286" r:id="rId17"/>
    <p:sldId id="287" r:id="rId18"/>
    <p:sldId id="288" r:id="rId19"/>
    <p:sldId id="289" r:id="rId20"/>
    <p:sldId id="290" r:id="rId21"/>
    <p:sldId id="291" r:id="rId22"/>
    <p:sldId id="292" r:id="rId23"/>
    <p:sldId id="293"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1A05A-39CC-48C2-909D-F1D1CED4C955}"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84A0F-F40B-4F93-A791-9F4CB97943C3}" type="slidenum">
              <a:rPr lang="en-US" smtClean="0"/>
              <a:t>‹#›</a:t>
            </a:fld>
            <a:endParaRPr lang="en-US"/>
          </a:p>
        </p:txBody>
      </p:sp>
    </p:spTree>
    <p:extLst>
      <p:ext uri="{BB962C8B-B14F-4D97-AF65-F5344CB8AC3E}">
        <p14:creationId xmlns:p14="http://schemas.microsoft.com/office/powerpoint/2010/main" val="102806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4</a:t>
            </a:fld>
            <a:endParaRPr lang="en-US"/>
          </a:p>
        </p:txBody>
      </p:sp>
    </p:spTree>
    <p:extLst>
      <p:ext uri="{BB962C8B-B14F-4D97-AF65-F5344CB8AC3E}">
        <p14:creationId xmlns:p14="http://schemas.microsoft.com/office/powerpoint/2010/main" val="226540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5</a:t>
            </a:fld>
            <a:endParaRPr lang="en-US"/>
          </a:p>
        </p:txBody>
      </p:sp>
    </p:spTree>
    <p:extLst>
      <p:ext uri="{BB962C8B-B14F-4D97-AF65-F5344CB8AC3E}">
        <p14:creationId xmlns:p14="http://schemas.microsoft.com/office/powerpoint/2010/main" val="287394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6</a:t>
            </a:fld>
            <a:endParaRPr lang="en-US"/>
          </a:p>
        </p:txBody>
      </p:sp>
    </p:spTree>
    <p:extLst>
      <p:ext uri="{BB962C8B-B14F-4D97-AF65-F5344CB8AC3E}">
        <p14:creationId xmlns:p14="http://schemas.microsoft.com/office/powerpoint/2010/main" val="2777328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7</a:t>
            </a:fld>
            <a:endParaRPr lang="en-US"/>
          </a:p>
        </p:txBody>
      </p:sp>
    </p:spTree>
    <p:extLst>
      <p:ext uri="{BB962C8B-B14F-4D97-AF65-F5344CB8AC3E}">
        <p14:creationId xmlns:p14="http://schemas.microsoft.com/office/powerpoint/2010/main" val="123940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8</a:t>
            </a:fld>
            <a:endParaRPr lang="en-US"/>
          </a:p>
        </p:txBody>
      </p:sp>
    </p:spTree>
    <p:extLst>
      <p:ext uri="{BB962C8B-B14F-4D97-AF65-F5344CB8AC3E}">
        <p14:creationId xmlns:p14="http://schemas.microsoft.com/office/powerpoint/2010/main" val="3297321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9</a:t>
            </a:fld>
            <a:endParaRPr lang="en-US"/>
          </a:p>
        </p:txBody>
      </p:sp>
    </p:spTree>
    <p:extLst>
      <p:ext uri="{BB962C8B-B14F-4D97-AF65-F5344CB8AC3E}">
        <p14:creationId xmlns:p14="http://schemas.microsoft.com/office/powerpoint/2010/main" val="244131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10</a:t>
            </a:fld>
            <a:endParaRPr lang="en-US"/>
          </a:p>
        </p:txBody>
      </p:sp>
    </p:spTree>
    <p:extLst>
      <p:ext uri="{BB962C8B-B14F-4D97-AF65-F5344CB8AC3E}">
        <p14:creationId xmlns:p14="http://schemas.microsoft.com/office/powerpoint/2010/main" val="3786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11</a:t>
            </a:fld>
            <a:endParaRPr lang="en-US"/>
          </a:p>
        </p:txBody>
      </p:sp>
    </p:spTree>
    <p:extLst>
      <p:ext uri="{BB962C8B-B14F-4D97-AF65-F5344CB8AC3E}">
        <p14:creationId xmlns:p14="http://schemas.microsoft.com/office/powerpoint/2010/main" val="112032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E91F-6217-9C40-B7DE-319EFF529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FD80C-C820-6BDA-48AC-26EEF1C7C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7E889A-CCE7-C2AB-1BD2-5C1F3A23929B}"/>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70018759-6FD6-8B70-49A4-79DFD9601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F1DE7-4E80-E578-A40A-83334DABB1A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553259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FD74-AF3E-B8BF-D616-B3C0657C18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5569F-7401-3D8B-CC6B-8553D08C6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EE64E-A993-864C-24F1-C38274B66E6A}"/>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BA7CDF36-16A8-8B46-F49D-7D0DE8A67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47E8-C659-265A-C8FD-8F17C9B7ED8F}"/>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75631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30E202-A424-D56B-54DA-419795752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0CAF4E-7A2A-C8A9-C9D0-183DF933C3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98901-4B93-E8C2-2553-EAE428B60216}"/>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4727C651-A21F-5DA6-ECEB-4EB603CA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40CA7-2C9F-9D7F-704A-77A280EA488D}"/>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38161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3528-C2D7-4205-5F4A-127A75FF95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102FF1-4D72-E4C2-F305-DAA5FA7CF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BC473-C632-F276-449C-5505D931C6A5}"/>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66518BC7-3472-0B75-E06D-5B24C1EC0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EB2FA-C4D7-AACD-252A-123A9EED9460}"/>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60436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F686-3C51-5CA7-ABB1-002A6B2749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EC4020-4BF8-8760-6362-B47C240D16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912A80-4739-4684-60F4-F42282909CF8}"/>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48298910-3FAE-1FFB-645F-979ECF2F0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8FD4C-629F-6D3B-3794-9A08961438A2}"/>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875793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B514-B27A-956B-6D9E-156443D172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06CDE-5BE5-4454-0D82-836F10DCCD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D6C31-861C-709B-B8BA-3D54FF271C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6349DD-B0A8-B0F6-DCBA-179E72F269B0}"/>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6" name="Footer Placeholder 5">
            <a:extLst>
              <a:ext uri="{FF2B5EF4-FFF2-40B4-BE49-F238E27FC236}">
                <a16:creationId xmlns:a16="http://schemas.microsoft.com/office/drawing/2014/main" id="{D6EE9F25-F3C8-7E58-BCC7-CD6336356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B886C-0629-E434-8FAF-45B3CA9FBDC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78222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17C0-A40B-CABD-D16D-101F3BC4AB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AB64B2-9DF6-7C1C-78AB-8400FA577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195A6-D9F6-C50B-F52F-1486657104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901B61-70C2-EBB6-AD8A-E9D085AAC5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7A9E9-FC97-C4F9-2B04-EC0F69030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C0F6E-7F5F-8841-84A4-97666E9E86CA}"/>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8" name="Footer Placeholder 7">
            <a:extLst>
              <a:ext uri="{FF2B5EF4-FFF2-40B4-BE49-F238E27FC236}">
                <a16:creationId xmlns:a16="http://schemas.microsoft.com/office/drawing/2014/main" id="{851A1BEF-FBC9-B0BA-D014-8CCF329394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C2E478-FE83-B946-D806-A9AB60F4A65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114427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FC37-50CD-C82A-2781-745EC6D900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8D3241-1C89-184A-7D8B-867E2DD4A7A4}"/>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4" name="Footer Placeholder 3">
            <a:extLst>
              <a:ext uri="{FF2B5EF4-FFF2-40B4-BE49-F238E27FC236}">
                <a16:creationId xmlns:a16="http://schemas.microsoft.com/office/drawing/2014/main" id="{6B233751-7D5A-28B7-AD13-0A4A1359B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8997BB-15D3-2025-D08B-81A51B53A7C9}"/>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93318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D0411-BF13-5851-900D-04E1B8F1AEA1}"/>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3" name="Footer Placeholder 2">
            <a:extLst>
              <a:ext uri="{FF2B5EF4-FFF2-40B4-BE49-F238E27FC236}">
                <a16:creationId xmlns:a16="http://schemas.microsoft.com/office/drawing/2014/main" id="{F68A36D5-C37B-EFB0-E7DD-092A196D44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F5947-20F7-D21D-E59B-7D454DEDE35F}"/>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412467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69E-0B25-69D4-CE45-AE070CFA6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007403-21A5-81EB-1A7D-2460E9DF4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9FB3CD-42BA-8CE8-7CD7-0106C1363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1232F-28A9-F0ED-942E-90A45FE563F5}"/>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6" name="Footer Placeholder 5">
            <a:extLst>
              <a:ext uri="{FF2B5EF4-FFF2-40B4-BE49-F238E27FC236}">
                <a16:creationId xmlns:a16="http://schemas.microsoft.com/office/drawing/2014/main" id="{287083F5-BAD1-8640-7413-05BC1582E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DD315-FE2E-2562-2E59-A29AA99724B1}"/>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27815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E4D3-DF29-A5C8-6D9B-C7D531AFE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78563E-E35D-F8CC-EF4A-0F0CED0C2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9FBC80-0929-11A9-D6CF-DDD001A09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4D8BE-98E3-B26A-4805-1B3FBAAD4630}"/>
              </a:ext>
            </a:extLst>
          </p:cNvPr>
          <p:cNvSpPr>
            <a:spLocks noGrp="1"/>
          </p:cNvSpPr>
          <p:nvPr>
            <p:ph type="dt" sz="half" idx="10"/>
          </p:nvPr>
        </p:nvSpPr>
        <p:spPr/>
        <p:txBody>
          <a:bodyPr/>
          <a:lstStyle/>
          <a:p>
            <a:fld id="{FEBCDA4D-F1E7-4888-8439-0BCA31FFAA7C}" type="datetimeFigureOut">
              <a:rPr lang="en-US" smtClean="0"/>
              <a:t>6/21/2023</a:t>
            </a:fld>
            <a:endParaRPr lang="en-US"/>
          </a:p>
        </p:txBody>
      </p:sp>
      <p:sp>
        <p:nvSpPr>
          <p:cNvPr id="6" name="Footer Placeholder 5">
            <a:extLst>
              <a:ext uri="{FF2B5EF4-FFF2-40B4-BE49-F238E27FC236}">
                <a16:creationId xmlns:a16="http://schemas.microsoft.com/office/drawing/2014/main" id="{1EAF8871-0E64-F3E0-BD53-B080915F3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3605B-5EC6-D508-3782-77021ECD7C26}"/>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698826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2292B-159E-15A1-43A4-498B61A78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20C97D-85CA-512D-03D1-D20B3A5025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BC3-9061-B6E1-AEFC-765382C233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CDA4D-F1E7-4888-8439-0BCA31FFAA7C}" type="datetimeFigureOut">
              <a:rPr lang="en-US" smtClean="0"/>
              <a:t>6/21/2023</a:t>
            </a:fld>
            <a:endParaRPr lang="en-US"/>
          </a:p>
        </p:txBody>
      </p:sp>
      <p:sp>
        <p:nvSpPr>
          <p:cNvPr id="5" name="Footer Placeholder 4">
            <a:extLst>
              <a:ext uri="{FF2B5EF4-FFF2-40B4-BE49-F238E27FC236}">
                <a16:creationId xmlns:a16="http://schemas.microsoft.com/office/drawing/2014/main" id="{5BE52E6E-7DDB-58EC-0B9A-D1576626D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A83C77-34AF-04FC-6ED4-4B203866D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065DC-EA5C-42A5-8D22-5C8379DCBC2F}" type="slidenum">
              <a:rPr lang="en-US" smtClean="0"/>
              <a:t>‹#›</a:t>
            </a:fld>
            <a:endParaRPr lang="en-US"/>
          </a:p>
        </p:txBody>
      </p:sp>
    </p:spTree>
    <p:extLst>
      <p:ext uri="{BB962C8B-B14F-4D97-AF65-F5344CB8AC3E}">
        <p14:creationId xmlns:p14="http://schemas.microsoft.com/office/powerpoint/2010/main" val="823864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nakemake.readthedocs.io/en/stab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your-username/repository.git" TargetMode="External"/><Relationship Id="rId2" Type="http://schemas.openxmlformats.org/officeDocument/2006/relationships/hyperlink" Target="https://github.com/christianwake/VRC_SC.git" TargetMode="External"/><Relationship Id="rId1" Type="http://schemas.openxmlformats.org/officeDocument/2006/relationships/slideLayout" Target="../slideLayouts/slideLayout2.xml"/><Relationship Id="rId5" Type="http://schemas.openxmlformats.org/officeDocument/2006/relationships/hyperlink" Target="https://github.com/christianwake/VRC_SC/pull/new/%27newbranchname%27/" TargetMode="External"/><Relationship Id="rId4" Type="http://schemas.openxmlformats.org/officeDocument/2006/relationships/hyperlink" Target="https://github.com/do-community/cloud_haiku.g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10" Type="http://schemas.openxmlformats.org/officeDocument/2006/relationships/slide" Target="slide23.xml"/><Relationship Id="rId4" Type="http://schemas.openxmlformats.org/officeDocument/2006/relationships/slide" Target="slide13.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90FE-4445-6D00-DAF2-19561B1D58C4}"/>
              </a:ext>
            </a:extLst>
          </p:cNvPr>
          <p:cNvSpPr>
            <a:spLocks noGrp="1"/>
          </p:cNvSpPr>
          <p:nvPr>
            <p:ph type="ctrTitle"/>
          </p:nvPr>
        </p:nvSpPr>
        <p:spPr/>
        <p:txBody>
          <a:bodyPr/>
          <a:lstStyle/>
          <a:p>
            <a:r>
              <a:rPr lang="en-US" dirty="0"/>
              <a:t>Guide to Chris’ Single Cell </a:t>
            </a:r>
            <a:r>
              <a:rPr lang="en-US" dirty="0" err="1"/>
              <a:t>Snakemake</a:t>
            </a:r>
            <a:r>
              <a:rPr lang="en-US" dirty="0"/>
              <a:t> Pipelines</a:t>
            </a:r>
          </a:p>
        </p:txBody>
      </p:sp>
      <p:sp>
        <p:nvSpPr>
          <p:cNvPr id="3" name="Subtitle 2">
            <a:extLst>
              <a:ext uri="{FF2B5EF4-FFF2-40B4-BE49-F238E27FC236}">
                <a16:creationId xmlns:a16="http://schemas.microsoft.com/office/drawing/2014/main" id="{88E2ABE9-28BC-992F-31E1-8E9BE5EFA35F}"/>
              </a:ext>
            </a:extLst>
          </p:cNvPr>
          <p:cNvSpPr>
            <a:spLocks noGrp="1"/>
          </p:cNvSpPr>
          <p:nvPr>
            <p:ph type="subTitle" idx="1"/>
          </p:nvPr>
        </p:nvSpPr>
        <p:spPr/>
        <p:txBody>
          <a:bodyPr/>
          <a:lstStyle/>
          <a:p>
            <a:r>
              <a:rPr lang="en-US" dirty="0"/>
              <a:t>2023-06-12</a:t>
            </a:r>
          </a:p>
        </p:txBody>
      </p:sp>
    </p:spTree>
    <p:extLst>
      <p:ext uri="{BB962C8B-B14F-4D97-AF65-F5344CB8AC3E}">
        <p14:creationId xmlns:p14="http://schemas.microsoft.com/office/powerpoint/2010/main" val="332294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FB54-A92E-EEFE-5481-1105799642DD}"/>
              </a:ext>
            </a:extLst>
          </p:cNvPr>
          <p:cNvSpPr>
            <a:spLocks noGrp="1"/>
          </p:cNvSpPr>
          <p:nvPr>
            <p:ph type="title"/>
          </p:nvPr>
        </p:nvSpPr>
        <p:spPr/>
        <p:txBody>
          <a:bodyPr/>
          <a:lstStyle/>
          <a:p>
            <a:pPr algn="ctr"/>
            <a:r>
              <a:rPr lang="en-US" dirty="0"/>
              <a:t>CR multi output into R</a:t>
            </a:r>
          </a:p>
        </p:txBody>
      </p:sp>
      <p:pic>
        <p:nvPicPr>
          <p:cNvPr id="7" name="Picture 6">
            <a:extLst>
              <a:ext uri="{FF2B5EF4-FFF2-40B4-BE49-F238E27FC236}">
                <a16:creationId xmlns:a16="http://schemas.microsoft.com/office/drawing/2014/main" id="{4204F05B-D71C-D117-06A1-800127F98578}"/>
              </a:ext>
            </a:extLst>
          </p:cNvPr>
          <p:cNvPicPr>
            <a:picLocks noChangeAspect="1"/>
          </p:cNvPicPr>
          <p:nvPr/>
        </p:nvPicPr>
        <p:blipFill rotWithShape="1">
          <a:blip r:embed="rId3"/>
          <a:srcRect t="11305" r="25245" b="43149"/>
          <a:stretch/>
        </p:blipFill>
        <p:spPr>
          <a:xfrm>
            <a:off x="498722" y="2922794"/>
            <a:ext cx="10417093" cy="3570081"/>
          </a:xfrm>
          <a:prstGeom prst="rect">
            <a:avLst/>
          </a:prstGeom>
        </p:spPr>
      </p:pic>
      <p:pic>
        <p:nvPicPr>
          <p:cNvPr id="9" name="Picture 8">
            <a:extLst>
              <a:ext uri="{FF2B5EF4-FFF2-40B4-BE49-F238E27FC236}">
                <a16:creationId xmlns:a16="http://schemas.microsoft.com/office/drawing/2014/main" id="{884F6823-6BB9-9F37-C95C-B353655C76D4}"/>
              </a:ext>
            </a:extLst>
          </p:cNvPr>
          <p:cNvPicPr>
            <a:picLocks noChangeAspect="1"/>
          </p:cNvPicPr>
          <p:nvPr/>
        </p:nvPicPr>
        <p:blipFill rotWithShape="1">
          <a:blip r:embed="rId4"/>
          <a:srcRect l="43370" t="82188" r="31032" b="6248"/>
          <a:stretch/>
        </p:blipFill>
        <p:spPr>
          <a:xfrm>
            <a:off x="407282" y="1490821"/>
            <a:ext cx="12170907" cy="1325564"/>
          </a:xfrm>
          <a:prstGeom prst="rect">
            <a:avLst/>
          </a:prstGeom>
        </p:spPr>
      </p:pic>
    </p:spTree>
    <p:extLst>
      <p:ext uri="{BB962C8B-B14F-4D97-AF65-F5344CB8AC3E}">
        <p14:creationId xmlns:p14="http://schemas.microsoft.com/office/powerpoint/2010/main" val="32980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31F9-6618-1463-7ABA-892EE27F597F}"/>
              </a:ext>
            </a:extLst>
          </p:cNvPr>
          <p:cNvSpPr>
            <a:spLocks noGrp="1"/>
          </p:cNvSpPr>
          <p:nvPr>
            <p:ph type="title"/>
          </p:nvPr>
        </p:nvSpPr>
        <p:spPr/>
        <p:txBody>
          <a:bodyPr/>
          <a:lstStyle/>
          <a:p>
            <a:r>
              <a:rPr lang="en-US" dirty="0"/>
              <a:t>…which is used by the </a:t>
            </a:r>
            <a:r>
              <a:rPr lang="en-US" dirty="0" err="1"/>
              <a:t>snakemake</a:t>
            </a:r>
            <a:r>
              <a:rPr lang="en-US" dirty="0"/>
              <a:t> pipeline</a:t>
            </a:r>
          </a:p>
        </p:txBody>
      </p:sp>
      <p:pic>
        <p:nvPicPr>
          <p:cNvPr id="5" name="Picture 4">
            <a:extLst>
              <a:ext uri="{FF2B5EF4-FFF2-40B4-BE49-F238E27FC236}">
                <a16:creationId xmlns:a16="http://schemas.microsoft.com/office/drawing/2014/main" id="{7F02D916-E78F-E0F1-3FBC-2FBEE9577719}"/>
              </a:ext>
            </a:extLst>
          </p:cNvPr>
          <p:cNvPicPr>
            <a:picLocks noChangeAspect="1"/>
          </p:cNvPicPr>
          <p:nvPr/>
        </p:nvPicPr>
        <p:blipFill rotWithShape="1">
          <a:blip r:embed="rId3"/>
          <a:srcRect l="16083" t="13037" r="32333" b="24000"/>
          <a:stretch/>
        </p:blipFill>
        <p:spPr>
          <a:xfrm>
            <a:off x="1442720" y="1592937"/>
            <a:ext cx="8778240" cy="6027063"/>
          </a:xfrm>
          <a:prstGeom prst="rect">
            <a:avLst/>
          </a:prstGeom>
        </p:spPr>
      </p:pic>
      <p:sp>
        <p:nvSpPr>
          <p:cNvPr id="6" name="Rectangle 5">
            <a:extLst>
              <a:ext uri="{FF2B5EF4-FFF2-40B4-BE49-F238E27FC236}">
                <a16:creationId xmlns:a16="http://schemas.microsoft.com/office/drawing/2014/main" id="{D9634875-4152-0CBA-0935-F99E82FAC08B}"/>
              </a:ext>
            </a:extLst>
          </p:cNvPr>
          <p:cNvSpPr/>
          <p:nvPr/>
        </p:nvSpPr>
        <p:spPr>
          <a:xfrm>
            <a:off x="2235200" y="3769360"/>
            <a:ext cx="3068320"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55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4A8E-38BE-4A66-2385-9500D8874B70}"/>
              </a:ext>
            </a:extLst>
          </p:cNvPr>
          <p:cNvSpPr>
            <a:spLocks noGrp="1"/>
          </p:cNvSpPr>
          <p:nvPr>
            <p:ph type="title"/>
          </p:nvPr>
        </p:nvSpPr>
        <p:spPr/>
        <p:txBody>
          <a:bodyPr/>
          <a:lstStyle/>
          <a:p>
            <a:r>
              <a:rPr lang="en-US" dirty="0"/>
              <a:t>Sample sheets are confusing</a:t>
            </a:r>
          </a:p>
        </p:txBody>
      </p:sp>
      <p:sp>
        <p:nvSpPr>
          <p:cNvPr id="3" name="Content Placeholder 2">
            <a:extLst>
              <a:ext uri="{FF2B5EF4-FFF2-40B4-BE49-F238E27FC236}">
                <a16:creationId xmlns:a16="http://schemas.microsoft.com/office/drawing/2014/main" id="{C36BDE57-2F60-0413-5570-885D0B85FCBA}"/>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Cell Ranger </a:t>
            </a:r>
            <a:r>
              <a:rPr lang="en-US" dirty="0" err="1"/>
              <a:t>mkfastq</a:t>
            </a:r>
            <a:endParaRPr lang="en-US" dirty="0"/>
          </a:p>
          <a:p>
            <a:pPr marL="971550" lvl="1" indent="-514350">
              <a:buFont typeface="+mj-lt"/>
              <a:buAutoNum type="arabicPeriod"/>
            </a:pPr>
            <a:r>
              <a:rPr lang="en-US" dirty="0"/>
              <a:t>Per-</a:t>
            </a:r>
            <a:r>
              <a:rPr lang="en-US" dirty="0" err="1"/>
              <a:t>flowcell</a:t>
            </a:r>
            <a:r>
              <a:rPr lang="en-US" dirty="0"/>
              <a:t> sample sheet</a:t>
            </a:r>
          </a:p>
          <a:p>
            <a:pPr marL="971550" lvl="1" indent="-514350">
              <a:buFont typeface="+mj-lt"/>
              <a:buAutoNum type="arabicPeriod"/>
            </a:pPr>
            <a:r>
              <a:rPr lang="en-US" dirty="0"/>
              <a:t>Lane, Sample Name, Sample Index</a:t>
            </a:r>
          </a:p>
          <a:p>
            <a:pPr marL="514350" indent="-514350">
              <a:buFont typeface="+mj-lt"/>
              <a:buAutoNum type="arabicPeriod"/>
            </a:pPr>
            <a:r>
              <a:rPr lang="en-US" dirty="0"/>
              <a:t>Cell Ranger multi</a:t>
            </a:r>
          </a:p>
          <a:p>
            <a:pPr marL="971550" lvl="1" indent="-514350">
              <a:buFont typeface="+mj-lt"/>
              <a:buAutoNum type="arabicPeriod"/>
            </a:pPr>
            <a:r>
              <a:rPr lang="en-US" dirty="0"/>
              <a:t>Per-sample sample sheet</a:t>
            </a:r>
          </a:p>
          <a:p>
            <a:pPr marL="971550" lvl="1" indent="-514350">
              <a:buFont typeface="+mj-lt"/>
              <a:buAutoNum type="arabicPeriod"/>
            </a:pPr>
            <a:r>
              <a:rPr lang="en-US" dirty="0"/>
              <a:t>Info per-data type</a:t>
            </a:r>
          </a:p>
          <a:p>
            <a:pPr marL="1428750" lvl="2" indent="-514350">
              <a:buFont typeface="+mj-lt"/>
              <a:buAutoNum type="arabicPeriod"/>
            </a:pPr>
            <a:r>
              <a:rPr lang="en-US" dirty="0"/>
              <a:t>Reference to use</a:t>
            </a:r>
          </a:p>
          <a:p>
            <a:pPr marL="1428750" lvl="2" indent="-514350">
              <a:buFont typeface="+mj-lt"/>
              <a:buAutoNum type="arabicPeriod"/>
            </a:pPr>
            <a:r>
              <a:rPr lang="en-US" dirty="0" err="1"/>
              <a:t>Fastq</a:t>
            </a:r>
            <a:r>
              <a:rPr lang="en-US" dirty="0"/>
              <a:t> location</a:t>
            </a:r>
          </a:p>
          <a:p>
            <a:pPr marL="514350" indent="-514350">
              <a:buFont typeface="+mj-lt"/>
              <a:buAutoNum type="arabicPeriod"/>
            </a:pPr>
            <a:r>
              <a:rPr lang="en-US" dirty="0" err="1"/>
              <a:t>Snakemake</a:t>
            </a:r>
            <a:endParaRPr lang="en-US" dirty="0"/>
          </a:p>
          <a:p>
            <a:pPr marL="971550" lvl="1" indent="-514350">
              <a:buFont typeface="+mj-lt"/>
              <a:buAutoNum type="arabicPeriod"/>
            </a:pPr>
            <a:r>
              <a:rPr lang="en-US" dirty="0"/>
              <a:t>Per-project sample sheet</a:t>
            </a:r>
          </a:p>
          <a:p>
            <a:pPr marL="971550" lvl="1" indent="-514350">
              <a:buFont typeface="+mj-lt"/>
              <a:buAutoNum type="arabicPeriod"/>
            </a:pPr>
            <a:r>
              <a:rPr lang="en-US" dirty="0"/>
              <a:t>All the above info plus everything else - subject ID, time point, test variables, hashes etc.</a:t>
            </a:r>
          </a:p>
          <a:p>
            <a:pPr marL="971550" lvl="1" indent="-514350">
              <a:buFont typeface="+mj-lt"/>
              <a:buAutoNum type="arabicPeriod"/>
            </a:pPr>
            <a:endParaRPr lang="en-US" dirty="0"/>
          </a:p>
          <a:p>
            <a:pPr marL="971550" lvl="1" indent="-514350">
              <a:buFont typeface="+mj-lt"/>
              <a:buAutoNum type="arabicPeriod"/>
            </a:pPr>
            <a:endParaRPr lang="en-US" dirty="0"/>
          </a:p>
        </p:txBody>
      </p:sp>
      <p:cxnSp>
        <p:nvCxnSpPr>
          <p:cNvPr id="20" name="Connector: Elbow 19">
            <a:extLst>
              <a:ext uri="{FF2B5EF4-FFF2-40B4-BE49-F238E27FC236}">
                <a16:creationId xmlns:a16="http://schemas.microsoft.com/office/drawing/2014/main" id="{0B7A8ECD-F8F3-4541-4534-46FD9DD83579}"/>
              </a:ext>
            </a:extLst>
          </p:cNvPr>
          <p:cNvCxnSpPr>
            <a:cxnSpLocks/>
          </p:cNvCxnSpPr>
          <p:nvPr/>
        </p:nvCxnSpPr>
        <p:spPr>
          <a:xfrm rot="10800000">
            <a:off x="5008880" y="3190240"/>
            <a:ext cx="2143760" cy="1869440"/>
          </a:xfrm>
          <a:prstGeom prst="bentConnector3">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07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0CB5-98AC-1AC2-0265-6A2972C9CA31}"/>
              </a:ext>
            </a:extLst>
          </p:cNvPr>
          <p:cNvSpPr>
            <a:spLocks noGrp="1"/>
          </p:cNvSpPr>
          <p:nvPr>
            <p:ph type="title"/>
          </p:nvPr>
        </p:nvSpPr>
        <p:spPr/>
        <p:txBody>
          <a:bodyPr/>
          <a:lstStyle/>
          <a:p>
            <a:pPr algn="ctr"/>
            <a:r>
              <a:rPr lang="en-US" dirty="0" err="1"/>
              <a:t>Snakemake</a:t>
            </a:r>
            <a:endParaRPr lang="en-US" dirty="0"/>
          </a:p>
        </p:txBody>
      </p:sp>
      <p:sp>
        <p:nvSpPr>
          <p:cNvPr id="3" name="Content Placeholder 2">
            <a:extLst>
              <a:ext uri="{FF2B5EF4-FFF2-40B4-BE49-F238E27FC236}">
                <a16:creationId xmlns:a16="http://schemas.microsoft.com/office/drawing/2014/main" id="{E19410FD-D4C0-05A6-09F0-7797E51E628A}"/>
              </a:ext>
            </a:extLst>
          </p:cNvPr>
          <p:cNvSpPr>
            <a:spLocks noGrp="1"/>
          </p:cNvSpPr>
          <p:nvPr>
            <p:ph idx="1"/>
          </p:nvPr>
        </p:nvSpPr>
        <p:spPr/>
        <p:txBody>
          <a:bodyPr/>
          <a:lstStyle/>
          <a:p>
            <a:pPr marL="0" indent="0" algn="ctr">
              <a:buNone/>
            </a:pPr>
            <a:r>
              <a:rPr lang="en-US" dirty="0">
                <a:hlinkClick r:id="rId2"/>
              </a:rPr>
              <a:t>https://snakemake.readthedocs.io/en/stable/</a:t>
            </a:r>
            <a:endParaRPr lang="en-US" dirty="0"/>
          </a:p>
          <a:p>
            <a:pPr marL="0" indent="0">
              <a:buNone/>
            </a:pPr>
            <a:endParaRPr lang="en-US" dirty="0"/>
          </a:p>
          <a:p>
            <a:pPr marL="0" indent="0">
              <a:buNone/>
            </a:pPr>
            <a:r>
              <a:rPr lang="en-US" dirty="0"/>
              <a:t>Purpose of a workflow management system:</a:t>
            </a:r>
          </a:p>
        </p:txBody>
      </p:sp>
      <p:pic>
        <p:nvPicPr>
          <p:cNvPr id="4" name="Picture 3">
            <a:extLst>
              <a:ext uri="{FF2B5EF4-FFF2-40B4-BE49-F238E27FC236}">
                <a16:creationId xmlns:a16="http://schemas.microsoft.com/office/drawing/2014/main" id="{F51B295C-6AB3-CB93-A866-85785945327B}"/>
              </a:ext>
            </a:extLst>
          </p:cNvPr>
          <p:cNvPicPr>
            <a:picLocks noChangeAspect="1"/>
          </p:cNvPicPr>
          <p:nvPr/>
        </p:nvPicPr>
        <p:blipFill rotWithShape="1">
          <a:blip r:embed="rId3"/>
          <a:srcRect l="53443" t="23807" r="10696" b="34525"/>
          <a:stretch/>
        </p:blipFill>
        <p:spPr>
          <a:xfrm>
            <a:off x="1024857" y="4001294"/>
            <a:ext cx="9925975" cy="2780334"/>
          </a:xfrm>
          <a:prstGeom prst="rect">
            <a:avLst/>
          </a:prstGeom>
        </p:spPr>
      </p:pic>
    </p:spTree>
    <p:extLst>
      <p:ext uri="{BB962C8B-B14F-4D97-AF65-F5344CB8AC3E}">
        <p14:creationId xmlns:p14="http://schemas.microsoft.com/office/powerpoint/2010/main" val="237244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65E2CF-AC45-C848-EA93-E050EDB2601C}"/>
              </a:ext>
            </a:extLst>
          </p:cNvPr>
          <p:cNvGrpSpPr/>
          <p:nvPr/>
        </p:nvGrpSpPr>
        <p:grpSpPr>
          <a:xfrm>
            <a:off x="9491838" y="1825625"/>
            <a:ext cx="2297039" cy="3499222"/>
            <a:chOff x="9502216" y="2565801"/>
            <a:chExt cx="2297039" cy="3499222"/>
          </a:xfrm>
        </p:grpSpPr>
        <p:pic>
          <p:nvPicPr>
            <p:cNvPr id="4" name="Picture 3">
              <a:extLst>
                <a:ext uri="{FF2B5EF4-FFF2-40B4-BE49-F238E27FC236}">
                  <a16:creationId xmlns:a16="http://schemas.microsoft.com/office/drawing/2014/main" id="{30A55945-7DA8-91EC-3259-5705AEBE96B7}"/>
                </a:ext>
              </a:extLst>
            </p:cNvPr>
            <p:cNvPicPr>
              <a:picLocks noChangeAspect="1"/>
            </p:cNvPicPr>
            <p:nvPr/>
          </p:nvPicPr>
          <p:blipFill rotWithShape="1">
            <a:blip r:embed="rId2"/>
            <a:srcRect l="80258" t="24101" r="13711" b="30355"/>
            <a:stretch/>
          </p:blipFill>
          <p:spPr>
            <a:xfrm>
              <a:off x="9867197" y="3212132"/>
              <a:ext cx="1567079" cy="2852891"/>
            </a:xfrm>
            <a:prstGeom prst="rect">
              <a:avLst/>
            </a:prstGeom>
          </p:spPr>
        </p:pic>
        <p:sp>
          <p:nvSpPr>
            <p:cNvPr id="5" name="TextBox 4">
              <a:extLst>
                <a:ext uri="{FF2B5EF4-FFF2-40B4-BE49-F238E27FC236}">
                  <a16:creationId xmlns:a16="http://schemas.microsoft.com/office/drawing/2014/main" id="{826BB531-515E-5076-F488-A472207D1512}"/>
                </a:ext>
              </a:extLst>
            </p:cNvPr>
            <p:cNvSpPr txBox="1"/>
            <p:nvPr/>
          </p:nvSpPr>
          <p:spPr>
            <a:xfrm>
              <a:off x="9502216" y="2565801"/>
              <a:ext cx="2297039" cy="646331"/>
            </a:xfrm>
            <a:prstGeom prst="rect">
              <a:avLst/>
            </a:prstGeom>
            <a:noFill/>
          </p:spPr>
          <p:txBody>
            <a:bodyPr wrap="none" rtlCol="0">
              <a:spAutoFit/>
            </a:bodyPr>
            <a:lstStyle/>
            <a:p>
              <a:r>
                <a:rPr lang="en-US" dirty="0"/>
                <a:t>Directed Acyclic Graph</a:t>
              </a:r>
            </a:p>
            <a:p>
              <a:pPr algn="ctr"/>
              <a:r>
                <a:rPr lang="en-US" dirty="0"/>
                <a:t>(DAG)</a:t>
              </a:r>
            </a:p>
          </p:txBody>
        </p:sp>
      </p:grpSp>
      <p:sp>
        <p:nvSpPr>
          <p:cNvPr id="2" name="Title 1">
            <a:extLst>
              <a:ext uri="{FF2B5EF4-FFF2-40B4-BE49-F238E27FC236}">
                <a16:creationId xmlns:a16="http://schemas.microsoft.com/office/drawing/2014/main" id="{4815FF6B-3921-593D-4C8E-E6A3D9AC7D86}"/>
              </a:ext>
            </a:extLst>
          </p:cNvPr>
          <p:cNvSpPr>
            <a:spLocks noGrp="1"/>
          </p:cNvSpPr>
          <p:nvPr>
            <p:ph type="title"/>
          </p:nvPr>
        </p:nvSpPr>
        <p:spPr/>
        <p:txBody>
          <a:bodyPr/>
          <a:lstStyle/>
          <a:p>
            <a:pPr algn="ctr"/>
            <a:r>
              <a:rPr lang="en-US" dirty="0"/>
              <a:t>Workflow structure by a set of “rules”</a:t>
            </a:r>
          </a:p>
        </p:txBody>
      </p:sp>
      <p:sp>
        <p:nvSpPr>
          <p:cNvPr id="3" name="Content Placeholder 2">
            <a:extLst>
              <a:ext uri="{FF2B5EF4-FFF2-40B4-BE49-F238E27FC236}">
                <a16:creationId xmlns:a16="http://schemas.microsoft.com/office/drawing/2014/main" id="{4F9B43F5-E7B1-0984-91D0-5A2CE23FE964}"/>
              </a:ext>
            </a:extLst>
          </p:cNvPr>
          <p:cNvSpPr>
            <a:spLocks noGrp="1"/>
          </p:cNvSpPr>
          <p:nvPr>
            <p:ph idx="1"/>
          </p:nvPr>
        </p:nvSpPr>
        <p:spPr>
          <a:xfrm>
            <a:off x="838200" y="1825625"/>
            <a:ext cx="8463116" cy="4526014"/>
          </a:xfrm>
        </p:spPr>
        <p:txBody>
          <a:bodyPr>
            <a:normAutofit fontScale="92500" lnSpcReduction="20000"/>
          </a:bodyPr>
          <a:lstStyle/>
          <a:p>
            <a:r>
              <a:rPr lang="en-US" dirty="0"/>
              <a:t>Rules</a:t>
            </a:r>
          </a:p>
          <a:p>
            <a:pPr lvl="1"/>
            <a:r>
              <a:rPr lang="en-US" dirty="0"/>
              <a:t>Mainly defined by their 1) input, 2) output and 3) the way to create one from the other</a:t>
            </a:r>
          </a:p>
          <a:p>
            <a:pPr lvl="1"/>
            <a:r>
              <a:rPr lang="en-US" dirty="0"/>
              <a:t>That is enough for </a:t>
            </a:r>
            <a:r>
              <a:rPr lang="en-US" dirty="0" err="1"/>
              <a:t>Snakemake</a:t>
            </a:r>
            <a:r>
              <a:rPr lang="en-US" dirty="0"/>
              <a:t> to connect multiple rules in a sequence or a tree structure</a:t>
            </a:r>
          </a:p>
          <a:p>
            <a:pPr lvl="1"/>
            <a:r>
              <a:rPr lang="en-US" dirty="0"/>
              <a:t>3) is usually the line following “shell:” meaning it is a bash command, or if it just runs python code “run:”</a:t>
            </a:r>
          </a:p>
          <a:p>
            <a:pPr lvl="1"/>
            <a:r>
              <a:rPr lang="en-US" dirty="0"/>
              <a:t>Other optional lines you may see are: params, resources</a:t>
            </a:r>
          </a:p>
          <a:p>
            <a:r>
              <a:rPr lang="en-US" dirty="0" err="1"/>
              <a:t>Snakefile</a:t>
            </a:r>
            <a:endParaRPr lang="en-US" dirty="0"/>
          </a:p>
          <a:p>
            <a:pPr lvl="1"/>
            <a:r>
              <a:rPr lang="en-US" dirty="0"/>
              <a:t>Rules are defined in one or more “</a:t>
            </a:r>
            <a:r>
              <a:rPr lang="en-US" dirty="0" err="1"/>
              <a:t>Snakefiles</a:t>
            </a:r>
            <a:r>
              <a:rPr lang="en-US" dirty="0"/>
              <a:t>”, written in python*</a:t>
            </a:r>
          </a:p>
          <a:p>
            <a:pPr lvl="1"/>
            <a:r>
              <a:rPr lang="en-US" dirty="0"/>
              <a:t>Order of rules in the file is not important, except maybe for human-readability</a:t>
            </a:r>
          </a:p>
          <a:p>
            <a:pPr lvl="1"/>
            <a:r>
              <a:rPr lang="en-US" dirty="0"/>
              <a:t>Before rules, </a:t>
            </a:r>
            <a:r>
              <a:rPr lang="en-US" dirty="0" err="1"/>
              <a:t>Snakefiles</a:t>
            </a:r>
            <a:r>
              <a:rPr lang="en-US" dirty="0"/>
              <a:t> may have preparatory python code, doing things like reading configuration files, defining file paths from those, and defining functions that rules will use.</a:t>
            </a:r>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5BF0962B-7FDE-AF12-C3A6-CF660AD0D105}"/>
              </a:ext>
            </a:extLst>
          </p:cNvPr>
          <p:cNvSpPr txBox="1"/>
          <p:nvPr/>
        </p:nvSpPr>
        <p:spPr>
          <a:xfrm>
            <a:off x="206477" y="6492875"/>
            <a:ext cx="6457152" cy="369332"/>
          </a:xfrm>
          <a:prstGeom prst="rect">
            <a:avLst/>
          </a:prstGeom>
          <a:noFill/>
        </p:spPr>
        <p:txBody>
          <a:bodyPr wrap="none" rtlCol="0">
            <a:spAutoFit/>
          </a:bodyPr>
          <a:lstStyle/>
          <a:p>
            <a:r>
              <a:rPr lang="en-US" dirty="0"/>
              <a:t>*python is the base, but there are some </a:t>
            </a:r>
            <a:r>
              <a:rPr lang="en-US" dirty="0" err="1"/>
              <a:t>Snakemake</a:t>
            </a:r>
            <a:r>
              <a:rPr lang="en-US" dirty="0"/>
              <a:t>-specific syntax</a:t>
            </a:r>
          </a:p>
        </p:txBody>
      </p:sp>
    </p:spTree>
    <p:extLst>
      <p:ext uri="{BB962C8B-B14F-4D97-AF65-F5344CB8AC3E}">
        <p14:creationId xmlns:p14="http://schemas.microsoft.com/office/powerpoint/2010/main" val="2898083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C4B3-6811-43D9-8520-DB5810405DA1}"/>
              </a:ext>
            </a:extLst>
          </p:cNvPr>
          <p:cNvSpPr>
            <a:spLocks noGrp="1"/>
          </p:cNvSpPr>
          <p:nvPr>
            <p:ph type="title"/>
          </p:nvPr>
        </p:nvSpPr>
        <p:spPr>
          <a:xfrm>
            <a:off x="838200" y="25760"/>
            <a:ext cx="10515600" cy="1325563"/>
          </a:xfrm>
        </p:spPr>
        <p:txBody>
          <a:bodyPr/>
          <a:lstStyle/>
          <a:p>
            <a:pPr algn="ctr"/>
            <a:r>
              <a:rPr lang="en-US" dirty="0"/>
              <a:t>Rule format</a:t>
            </a:r>
          </a:p>
        </p:txBody>
      </p:sp>
      <p:pic>
        <p:nvPicPr>
          <p:cNvPr id="4" name="Picture 3">
            <a:extLst>
              <a:ext uri="{FF2B5EF4-FFF2-40B4-BE49-F238E27FC236}">
                <a16:creationId xmlns:a16="http://schemas.microsoft.com/office/drawing/2014/main" id="{D7C5EF72-C312-4A2A-92BB-4A118CEF98A5}"/>
              </a:ext>
            </a:extLst>
          </p:cNvPr>
          <p:cNvPicPr>
            <a:picLocks noChangeAspect="1"/>
          </p:cNvPicPr>
          <p:nvPr/>
        </p:nvPicPr>
        <p:blipFill rotWithShape="1">
          <a:blip r:embed="rId2"/>
          <a:srcRect l="49175" t="13196" r="27319" b="12394"/>
          <a:stretch/>
        </p:blipFill>
        <p:spPr>
          <a:xfrm>
            <a:off x="5006745" y="1432659"/>
            <a:ext cx="6862537" cy="5237197"/>
          </a:xfrm>
          <a:prstGeom prst="rect">
            <a:avLst/>
          </a:prstGeom>
        </p:spPr>
      </p:pic>
      <p:sp>
        <p:nvSpPr>
          <p:cNvPr id="3" name="TextBox 2">
            <a:extLst>
              <a:ext uri="{FF2B5EF4-FFF2-40B4-BE49-F238E27FC236}">
                <a16:creationId xmlns:a16="http://schemas.microsoft.com/office/drawing/2014/main" id="{57AD332C-0416-F8C9-1553-83A6974DF566}"/>
              </a:ext>
            </a:extLst>
          </p:cNvPr>
          <p:cNvSpPr txBox="1"/>
          <p:nvPr/>
        </p:nvSpPr>
        <p:spPr>
          <a:xfrm>
            <a:off x="322718" y="1351323"/>
            <a:ext cx="4306529" cy="3293209"/>
          </a:xfrm>
          <a:prstGeom prst="rect">
            <a:avLst/>
          </a:prstGeom>
          <a:noFill/>
        </p:spPr>
        <p:txBody>
          <a:bodyPr wrap="square" rtlCol="0">
            <a:spAutoFit/>
          </a:bodyPr>
          <a:lstStyle/>
          <a:p>
            <a:r>
              <a:rPr lang="en-US" dirty="0"/>
              <a:t>Rule </a:t>
            </a:r>
            <a:r>
              <a:rPr lang="en-US" dirty="0" err="1">
                <a:solidFill>
                  <a:schemeClr val="accent1"/>
                </a:solidFill>
              </a:rPr>
              <a:t>rule_name</a:t>
            </a:r>
            <a:r>
              <a:rPr lang="en-US" dirty="0"/>
              <a:t>:</a:t>
            </a:r>
          </a:p>
          <a:p>
            <a:r>
              <a:rPr lang="en-US" dirty="0"/>
              <a:t>      input:</a:t>
            </a:r>
          </a:p>
          <a:p>
            <a:r>
              <a:rPr lang="en-US" dirty="0"/>
              <a:t>          “</a:t>
            </a:r>
            <a:r>
              <a:rPr lang="en-US" dirty="0">
                <a:solidFill>
                  <a:srgbClr val="FFC000"/>
                </a:solidFill>
              </a:rPr>
              <a:t>File_A.txt</a:t>
            </a:r>
            <a:r>
              <a:rPr lang="en-US" dirty="0"/>
              <a:t>”</a:t>
            </a:r>
          </a:p>
          <a:p>
            <a:r>
              <a:rPr lang="en-US" dirty="0"/>
              <a:t>      output:</a:t>
            </a:r>
          </a:p>
          <a:p>
            <a:r>
              <a:rPr lang="en-US" dirty="0"/>
              <a:t>          “</a:t>
            </a:r>
            <a:r>
              <a:rPr lang="en-US" dirty="0">
                <a:solidFill>
                  <a:srgbClr val="FFC000"/>
                </a:solidFill>
              </a:rPr>
              <a:t>File_B.txt</a:t>
            </a:r>
            <a:r>
              <a:rPr lang="en-US" dirty="0"/>
              <a:t>”</a:t>
            </a:r>
          </a:p>
          <a:p>
            <a:r>
              <a:rPr lang="en-US" dirty="0"/>
              <a:t>      shell:</a:t>
            </a:r>
          </a:p>
          <a:p>
            <a:r>
              <a:rPr lang="en-US" dirty="0"/>
              <a:t>           “</a:t>
            </a:r>
            <a:r>
              <a:rPr lang="en-US" dirty="0">
                <a:solidFill>
                  <a:srgbClr val="FFC000"/>
                </a:solidFill>
              </a:rPr>
              <a:t>cp {input} {output}</a:t>
            </a:r>
            <a:r>
              <a:rPr lang="en-US" dirty="0"/>
              <a:t>”</a:t>
            </a:r>
          </a:p>
          <a:p>
            <a:endParaRPr lang="en-US" dirty="0"/>
          </a:p>
          <a:p>
            <a:r>
              <a:rPr lang="en-US" sz="1400" dirty="0"/>
              <a:t>This rule would create File_B.txt by copying File_A.txt. </a:t>
            </a:r>
            <a:r>
              <a:rPr lang="en-US" sz="1400" dirty="0" err="1"/>
              <a:t>Snakemake</a:t>
            </a:r>
            <a:r>
              <a:rPr lang="en-US" sz="1400" dirty="0"/>
              <a:t> will only do this if </a:t>
            </a:r>
            <a:r>
              <a:rPr lang="en-US" sz="1400" dirty="0" err="1"/>
              <a:t>File_A.exists</a:t>
            </a:r>
            <a:r>
              <a:rPr lang="en-US" sz="1400" dirty="0"/>
              <a:t> but File_B.txt does not, or if they both exist but File_B.txt is newer than File_A.txt.</a:t>
            </a:r>
          </a:p>
        </p:txBody>
      </p:sp>
      <p:sp>
        <p:nvSpPr>
          <p:cNvPr id="5" name="TextBox 4">
            <a:extLst>
              <a:ext uri="{FF2B5EF4-FFF2-40B4-BE49-F238E27FC236}">
                <a16:creationId xmlns:a16="http://schemas.microsoft.com/office/drawing/2014/main" id="{01420897-7F95-B9A9-FCDD-BA1B7EC370DE}"/>
              </a:ext>
            </a:extLst>
          </p:cNvPr>
          <p:cNvSpPr txBox="1"/>
          <p:nvPr/>
        </p:nvSpPr>
        <p:spPr>
          <a:xfrm>
            <a:off x="272683" y="5043949"/>
            <a:ext cx="44065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indentations are important. Python uses them to indicate blocks of code. The number of spaces must be consistent.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9100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3B60-756F-C787-40B1-B87E6D4CCCFE}"/>
              </a:ext>
            </a:extLst>
          </p:cNvPr>
          <p:cNvSpPr>
            <a:spLocks noGrp="1"/>
          </p:cNvSpPr>
          <p:nvPr>
            <p:ph type="title"/>
          </p:nvPr>
        </p:nvSpPr>
        <p:spPr/>
        <p:txBody>
          <a:bodyPr/>
          <a:lstStyle/>
          <a:p>
            <a:r>
              <a:rPr lang="en-US" dirty="0"/>
              <a:t>Get the code on Locus</a:t>
            </a:r>
          </a:p>
        </p:txBody>
      </p:sp>
      <p:sp>
        <p:nvSpPr>
          <p:cNvPr id="3" name="Content Placeholder 2">
            <a:extLst>
              <a:ext uri="{FF2B5EF4-FFF2-40B4-BE49-F238E27FC236}">
                <a16:creationId xmlns:a16="http://schemas.microsoft.com/office/drawing/2014/main" id="{F4CE23EA-BA0B-61B3-DAAC-8C4B2ADFE07F}"/>
              </a:ext>
            </a:extLst>
          </p:cNvPr>
          <p:cNvSpPr>
            <a:spLocks noGrp="1"/>
          </p:cNvSpPr>
          <p:nvPr>
            <p:ph idx="1"/>
          </p:nvPr>
        </p:nvSpPr>
        <p:spPr/>
        <p:txBody>
          <a:bodyPr>
            <a:normAutofit lnSpcReduction="10000"/>
          </a:bodyPr>
          <a:lstStyle/>
          <a:p>
            <a:pPr marL="0" indent="0">
              <a:buNone/>
            </a:pPr>
            <a:r>
              <a:rPr lang="en-US" dirty="0"/>
              <a:t>You’ll need the pipeline code on Locus so you can have it submit jobs to the computing clusters</a:t>
            </a:r>
          </a:p>
          <a:p>
            <a:pPr marL="0" indent="0">
              <a:buNone/>
            </a:pPr>
            <a:r>
              <a:rPr lang="en-US" dirty="0"/>
              <a:t>To do this you have at least 3 options:</a:t>
            </a:r>
          </a:p>
          <a:p>
            <a:pPr marL="457200" lvl="1" indent="0">
              <a:buNone/>
            </a:pPr>
            <a:r>
              <a:rPr lang="en-US" dirty="0"/>
              <a:t>1. Directly call </a:t>
            </a:r>
            <a:r>
              <a:rPr lang="en-US" dirty="0" err="1"/>
              <a:t>snakemake</a:t>
            </a:r>
            <a:r>
              <a:rPr lang="en-US" dirty="0"/>
              <a:t> using the </a:t>
            </a:r>
            <a:r>
              <a:rPr lang="en-US" dirty="0" err="1"/>
              <a:t>Snakefile’s</a:t>
            </a:r>
            <a:r>
              <a:rPr lang="en-US" dirty="0"/>
              <a:t> where I do: /</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a:t>
            </a:r>
            <a:r>
              <a:rPr lang="en-US" dirty="0" err="1"/>
              <a:t>SingleCell</a:t>
            </a:r>
            <a:r>
              <a:rPr lang="en-US" dirty="0"/>
              <a:t>/</a:t>
            </a:r>
          </a:p>
          <a:p>
            <a:pPr marL="457200" lvl="1" indent="0">
              <a:buNone/>
            </a:pPr>
            <a:r>
              <a:rPr lang="en-US" dirty="0"/>
              <a:t>2. Copy the above directory so somewhere you prefer it, like your home directory</a:t>
            </a:r>
          </a:p>
          <a:p>
            <a:pPr marL="457200" lvl="1" indent="0">
              <a:buNone/>
            </a:pPr>
            <a:r>
              <a:rPr lang="en-US" dirty="0"/>
              <a:t>3. Pull the code from the GitHub URL (see the next slide) to somewhere you’d like it, like your home directory</a:t>
            </a:r>
          </a:p>
          <a:p>
            <a:pPr marL="0" indent="0">
              <a:buNone/>
            </a:pPr>
            <a:r>
              <a:rPr lang="en-US" dirty="0"/>
              <a:t>Options 1) and 2) both risk that you’re using some code that currently broken, since that’s where I’m testing it. But the code on GitHub should be a working version.</a:t>
            </a:r>
          </a:p>
          <a:p>
            <a:endParaRPr lang="en-US" dirty="0"/>
          </a:p>
          <a:p>
            <a:pPr marL="0" indent="0">
              <a:buNone/>
            </a:pPr>
            <a:endParaRPr lang="en-US" dirty="0"/>
          </a:p>
        </p:txBody>
      </p:sp>
    </p:spTree>
    <p:extLst>
      <p:ext uri="{BB962C8B-B14F-4D97-AF65-F5344CB8AC3E}">
        <p14:creationId xmlns:p14="http://schemas.microsoft.com/office/powerpoint/2010/main" val="421559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02A5-7F00-FB98-F259-1E62F853827C}"/>
              </a:ext>
            </a:extLst>
          </p:cNvPr>
          <p:cNvSpPr>
            <a:spLocks noGrp="1"/>
          </p:cNvSpPr>
          <p:nvPr>
            <p:ph type="title"/>
          </p:nvPr>
        </p:nvSpPr>
        <p:spPr/>
        <p:txBody>
          <a:bodyPr/>
          <a:lstStyle/>
          <a:p>
            <a:pPr algn="ctr"/>
            <a:r>
              <a:rPr lang="en-US" dirty="0"/>
              <a:t>GitHub directions</a:t>
            </a:r>
          </a:p>
        </p:txBody>
      </p:sp>
      <p:sp>
        <p:nvSpPr>
          <p:cNvPr id="3" name="Content Placeholder 2">
            <a:extLst>
              <a:ext uri="{FF2B5EF4-FFF2-40B4-BE49-F238E27FC236}">
                <a16:creationId xmlns:a16="http://schemas.microsoft.com/office/drawing/2014/main" id="{C8683822-575D-7A77-3214-C363995B33A0}"/>
              </a:ext>
            </a:extLst>
          </p:cNvPr>
          <p:cNvSpPr>
            <a:spLocks noGrp="1"/>
          </p:cNvSpPr>
          <p:nvPr>
            <p:ph idx="1"/>
          </p:nvPr>
        </p:nvSpPr>
        <p:spPr>
          <a:xfrm>
            <a:off x="838200" y="1435510"/>
            <a:ext cx="10515600" cy="5191432"/>
          </a:xfrm>
        </p:spPr>
        <p:txBody>
          <a:bodyPr>
            <a:normAutofit fontScale="40000" lnSpcReduction="20000"/>
          </a:bodyPr>
          <a:lstStyle/>
          <a:p>
            <a:pPr marL="0" indent="0" rtl="0">
              <a:buNone/>
            </a:pPr>
            <a:r>
              <a:rPr lang="en-US" sz="3400" dirty="0"/>
              <a:t>To get the code: </a:t>
            </a:r>
          </a:p>
          <a:p>
            <a:pPr rtl="0">
              <a:buFont typeface="+mj-lt"/>
              <a:buAutoNum type="arabicPeriod"/>
            </a:pPr>
            <a:r>
              <a:rPr lang="en-US" dirty="0"/>
              <a:t>Ask Chris to add you as a “Collaborator” to the GitHub repository, otherwise the link below </a:t>
            </a:r>
            <a:r>
              <a:rPr lang="en-US"/>
              <a:t>will give a 404 error.</a:t>
            </a:r>
          </a:p>
          <a:p>
            <a:pPr rtl="0">
              <a:buFont typeface="+mj-lt"/>
              <a:buAutoNum type="arabicPeriod"/>
            </a:pPr>
            <a:r>
              <a:rPr lang="en-US" dirty="0"/>
              <a:t>On </a:t>
            </a:r>
            <a:r>
              <a:rPr lang="en-US" dirty="0">
                <a:effectLst/>
                <a:hlinkClick r:id="rId2" tooltip="https://github.com/christianwake/vrc_sc.git"/>
              </a:rPr>
              <a:t>https://github.com/christianwake/VRC_SC.git</a:t>
            </a:r>
            <a:r>
              <a:rPr lang="en-US" dirty="0"/>
              <a:t>, fork the repository on the top right by clicking "fork"</a:t>
            </a:r>
          </a:p>
          <a:p>
            <a:pPr rtl="0">
              <a:buFont typeface="+mj-lt"/>
              <a:buAutoNum type="arabicPeriod"/>
            </a:pPr>
            <a:r>
              <a:rPr lang="en-US" dirty="0"/>
              <a:t>Command line: git clone </a:t>
            </a:r>
            <a:r>
              <a:rPr lang="en-US" dirty="0">
                <a:effectLst/>
                <a:hlinkClick r:id="rId3" tooltip="https://github.com/your-username/repository.git"/>
              </a:rPr>
              <a:t>https://github.com/yourusername/VRC_SC.git</a:t>
            </a:r>
            <a:r>
              <a:rPr lang="en-US" dirty="0"/>
              <a:t> </a:t>
            </a:r>
          </a:p>
          <a:p>
            <a:pPr rtl="0">
              <a:buFont typeface="+mj-lt"/>
              <a:buAutoNum type="arabicPeriod"/>
            </a:pPr>
            <a:r>
              <a:rPr lang="en-US" dirty="0"/>
              <a:t>Asks for username and password (need to create personal key / token as the password) </a:t>
            </a:r>
          </a:p>
          <a:p>
            <a:pPr rtl="0">
              <a:buFont typeface="+mj-lt"/>
              <a:buAutoNum type="arabicPeriod"/>
            </a:pPr>
            <a:r>
              <a:rPr lang="en-US" dirty="0"/>
              <a:t>Navigate to cloned directory on command line (cd VRC_SC) </a:t>
            </a:r>
          </a:p>
          <a:p>
            <a:pPr marL="0" indent="0" rtl="0">
              <a:buNone/>
            </a:pPr>
            <a:r>
              <a:rPr lang="en-US" sz="3400" dirty="0"/>
              <a:t>To edit and contribute to the code:</a:t>
            </a:r>
          </a:p>
          <a:p>
            <a:pPr rtl="0">
              <a:buFont typeface="+mj-lt"/>
              <a:buAutoNum type="arabicPeriod" startAt="5"/>
            </a:pPr>
            <a:r>
              <a:rPr lang="en-US" dirty="0"/>
              <a:t>Create a new “branch” to VRC_SC by: git branch ‘</a:t>
            </a:r>
            <a:r>
              <a:rPr lang="en-US" dirty="0" err="1"/>
              <a:t>newbranchname</a:t>
            </a:r>
            <a:r>
              <a:rPr lang="en-US" dirty="0"/>
              <a:t>’</a:t>
            </a:r>
          </a:p>
          <a:p>
            <a:pPr rtl="0">
              <a:buFont typeface="+mj-lt"/>
              <a:buAutoNum type="arabicPeriod" startAt="5"/>
            </a:pPr>
            <a:r>
              <a:rPr lang="en-US" dirty="0"/>
              <a:t>Enter new branch by: git checkout ‘</a:t>
            </a:r>
            <a:r>
              <a:rPr lang="en-US" dirty="0" err="1"/>
              <a:t>newbranchname</a:t>
            </a:r>
            <a:r>
              <a:rPr lang="en-US" dirty="0"/>
              <a:t>’</a:t>
            </a:r>
          </a:p>
          <a:p>
            <a:pPr rtl="0">
              <a:buFont typeface="+mj-lt"/>
              <a:buAutoNum type="arabicPeriod" startAt="5"/>
            </a:pPr>
            <a:r>
              <a:rPr lang="en-US" dirty="0"/>
              <a:t>To make changes to existing file: git add ‘</a:t>
            </a:r>
            <a:r>
              <a:rPr lang="en-US" dirty="0" err="1"/>
              <a:t>existing_filename</a:t>
            </a:r>
            <a:r>
              <a:rPr lang="en-US" dirty="0"/>
              <a:t>’</a:t>
            </a:r>
          </a:p>
          <a:p>
            <a:pPr rtl="0">
              <a:buFont typeface="+mj-lt"/>
              <a:buAutoNum type="arabicPeriod" startAt="5"/>
            </a:pPr>
            <a:r>
              <a:rPr lang="en-US" dirty="0"/>
              <a:t>Save file as usual depending on text editor after changes are made</a:t>
            </a:r>
          </a:p>
          <a:p>
            <a:pPr rtl="0">
              <a:buFont typeface="+mj-lt"/>
              <a:buAutoNum type="arabicPeriod" startAt="5"/>
            </a:pPr>
            <a:r>
              <a:rPr lang="en-US" dirty="0"/>
              <a:t>Commit changes and add one liner on what you changed: git commit -m "Added a new line in </a:t>
            </a:r>
            <a:r>
              <a:rPr lang="en-US" dirty="0" err="1"/>
              <a:t>existing_filename</a:t>
            </a:r>
            <a:r>
              <a:rPr lang="en-US" dirty="0"/>
              <a:t>"</a:t>
            </a:r>
          </a:p>
          <a:p>
            <a:pPr rtl="0">
              <a:buFont typeface="+mj-lt"/>
              <a:buAutoNum type="arabicPeriod" startAt="5"/>
            </a:pPr>
            <a:r>
              <a:rPr lang="en-US" dirty="0"/>
              <a:t>Check status of branch to make sure it's the right branch: git status</a:t>
            </a:r>
          </a:p>
          <a:p>
            <a:pPr rtl="0">
              <a:buFont typeface="+mj-lt"/>
              <a:buAutoNum type="arabicPeriod" startAt="5"/>
            </a:pPr>
            <a:r>
              <a:rPr lang="en-US" dirty="0"/>
              <a:t>Push the changes: git push --set-upstream origin '</a:t>
            </a:r>
            <a:r>
              <a:rPr lang="en-US" dirty="0" err="1"/>
              <a:t>newbranchname</a:t>
            </a:r>
            <a:r>
              <a:rPr lang="en-US" dirty="0"/>
              <a:t>'</a:t>
            </a:r>
          </a:p>
          <a:p>
            <a:pPr rtl="0">
              <a:buFont typeface="+mj-lt"/>
              <a:buAutoNum type="arabicPeriod" startAt="5"/>
            </a:pPr>
            <a:r>
              <a:rPr lang="en-US" dirty="0"/>
              <a:t>Remote for fork: git remote -v</a:t>
            </a:r>
          </a:p>
          <a:p>
            <a:pPr rtl="0">
              <a:buFont typeface="+mj-lt"/>
              <a:buAutoNum type="arabicPeriod" startAt="5"/>
            </a:pPr>
            <a:r>
              <a:rPr lang="en-US" dirty="0"/>
              <a:t>git remote add upstream </a:t>
            </a:r>
            <a:r>
              <a:rPr lang="en-US" dirty="0">
                <a:effectLst/>
                <a:hlinkClick r:id="rId4" tooltip="https://github.com/do-community/cloud_haiku.git"/>
              </a:rPr>
              <a:t>https://github.com/</a:t>
            </a:r>
            <a:r>
              <a:rPr lang="en-US" dirty="0">
                <a:effectLst/>
                <a:hlinkClick r:id="rId5" tooltip="https://github.com/christianwake/vrc_sc/pull/new/%27newbranchname%27/"/>
              </a:rPr>
              <a:t>christianwake/VRC_SC</a:t>
            </a:r>
            <a:r>
              <a:rPr lang="en-US" dirty="0">
                <a:effectLst/>
                <a:hlinkClick r:id="rId4" tooltip="https://github.com/do-community/cloud_haiku.git"/>
              </a:rPr>
              <a:t>.git</a:t>
            </a:r>
            <a:endParaRPr lang="en-US" dirty="0"/>
          </a:p>
          <a:p>
            <a:pPr rtl="0">
              <a:buFont typeface="+mj-lt"/>
              <a:buAutoNum type="arabicPeriod" startAt="5"/>
            </a:pPr>
            <a:r>
              <a:rPr lang="en-US" dirty="0"/>
              <a:t>Sync fork with upstream and original repository: git fetch upstream</a:t>
            </a:r>
          </a:p>
          <a:p>
            <a:pPr rtl="0">
              <a:buFont typeface="+mj-lt"/>
              <a:buAutoNum type="arabicPeriod" startAt="5"/>
            </a:pPr>
            <a:r>
              <a:rPr lang="en-US" dirty="0"/>
              <a:t>Switch to local main branch &amp; merge main repository changes to local/upstream main branch: git checkout main</a:t>
            </a:r>
          </a:p>
          <a:p>
            <a:pPr rtl="0">
              <a:buFont typeface="+mj-lt"/>
              <a:buAutoNum type="arabicPeriod" startAt="5"/>
            </a:pPr>
            <a:r>
              <a:rPr lang="en-US" dirty="0"/>
              <a:t>git merge upstream/main</a:t>
            </a:r>
          </a:p>
          <a:p>
            <a:pPr rtl="0">
              <a:buFont typeface="+mj-lt"/>
              <a:buAutoNum type="arabicPeriod" startAt="5"/>
            </a:pPr>
            <a:r>
              <a:rPr lang="en-US" dirty="0"/>
              <a:t>Create a pull request for '</a:t>
            </a:r>
            <a:r>
              <a:rPr lang="en-US" dirty="0" err="1"/>
              <a:t>newbranchname</a:t>
            </a:r>
            <a:r>
              <a:rPr lang="en-US" dirty="0"/>
              <a:t>' on GitHub by visiting: </a:t>
            </a:r>
            <a:r>
              <a:rPr lang="en-US" dirty="0">
                <a:effectLst/>
                <a:hlinkClick r:id="rId5" tooltip="https://github.com/christianwake/vrc_sc/pull/new/%27newbranchname%27/"/>
              </a:rPr>
              <a:t>https://github.com/yourusername/VRC_SC/pull/new/'newbranchname'/</a:t>
            </a:r>
            <a:endParaRPr lang="en-US" dirty="0"/>
          </a:p>
          <a:p>
            <a:endParaRPr lang="en-US" dirty="0"/>
          </a:p>
        </p:txBody>
      </p:sp>
    </p:spTree>
    <p:extLst>
      <p:ext uri="{BB962C8B-B14F-4D97-AF65-F5344CB8AC3E}">
        <p14:creationId xmlns:p14="http://schemas.microsoft.com/office/powerpoint/2010/main" val="336686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240C-85E6-F9D0-8B3F-0D44F3738016}"/>
              </a:ext>
            </a:extLst>
          </p:cNvPr>
          <p:cNvSpPr>
            <a:spLocks noGrp="1"/>
          </p:cNvSpPr>
          <p:nvPr>
            <p:ph type="title"/>
          </p:nvPr>
        </p:nvSpPr>
        <p:spPr/>
        <p:txBody>
          <a:bodyPr/>
          <a:lstStyle/>
          <a:p>
            <a:r>
              <a:rPr lang="en-US" dirty="0"/>
              <a:t>The </a:t>
            </a:r>
            <a:r>
              <a:rPr lang="en-US" dirty="0" err="1"/>
              <a:t>snakefile</a:t>
            </a:r>
            <a:r>
              <a:rPr lang="en-US" dirty="0"/>
              <a:t> directories</a:t>
            </a:r>
          </a:p>
        </p:txBody>
      </p:sp>
      <p:sp>
        <p:nvSpPr>
          <p:cNvPr id="3" name="Content Placeholder 2">
            <a:extLst>
              <a:ext uri="{FF2B5EF4-FFF2-40B4-BE49-F238E27FC236}">
                <a16:creationId xmlns:a16="http://schemas.microsoft.com/office/drawing/2014/main" id="{80A3978D-E43C-1996-AA5E-20B7E4987954}"/>
              </a:ext>
            </a:extLst>
          </p:cNvPr>
          <p:cNvSpPr>
            <a:spLocks noGrp="1"/>
          </p:cNvSpPr>
          <p:nvPr>
            <p:ph idx="1"/>
          </p:nvPr>
        </p:nvSpPr>
        <p:spPr/>
        <p:txBody>
          <a:bodyPr>
            <a:normAutofit fontScale="92500"/>
          </a:bodyPr>
          <a:lstStyle/>
          <a:p>
            <a:pPr marL="0" indent="0">
              <a:buNone/>
            </a:pPr>
            <a:r>
              <a:rPr lang="en-US" dirty="0"/>
              <a:t>In the </a:t>
            </a:r>
            <a:r>
              <a:rPr lang="en-US" dirty="0" err="1"/>
              <a:t>SingleCell</a:t>
            </a:r>
            <a:r>
              <a:rPr lang="en-US" dirty="0"/>
              <a:t> </a:t>
            </a:r>
            <a:r>
              <a:rPr lang="en-US" dirty="0" err="1"/>
              <a:t>snakemake</a:t>
            </a:r>
            <a:r>
              <a:rPr lang="en-US" dirty="0"/>
              <a:t> directory (either in </a:t>
            </a:r>
            <a:r>
              <a:rPr lang="en-US" dirty="0" err="1"/>
              <a:t>douek_lab</a:t>
            </a:r>
            <a:r>
              <a:rPr lang="en-US" dirty="0"/>
              <a:t>/</a:t>
            </a:r>
            <a:r>
              <a:rPr lang="en-US" dirty="0" err="1"/>
              <a:t>snakemakes</a:t>
            </a:r>
            <a:r>
              <a:rPr lang="en-US" dirty="0"/>
              <a:t>/ or wherever you copied it), there are multiple single-cell pipelines, each consisting of a </a:t>
            </a:r>
            <a:r>
              <a:rPr lang="en-US" dirty="0" err="1"/>
              <a:t>Snakefile</a:t>
            </a:r>
            <a:r>
              <a:rPr lang="en-US" dirty="0"/>
              <a:t> and a scripts/ directory full of mainly .R files</a:t>
            </a:r>
          </a:p>
          <a:p>
            <a:pPr marL="0" indent="0">
              <a:buNone/>
            </a:pPr>
            <a:r>
              <a:rPr lang="en-US" dirty="0" err="1"/>
              <a:t>SmartSeq</a:t>
            </a:r>
            <a:r>
              <a:rPr lang="en-US" dirty="0"/>
              <a:t>, </a:t>
            </a:r>
            <a:r>
              <a:rPr lang="en-US" dirty="0" err="1"/>
              <a:t>TenX</a:t>
            </a:r>
            <a:r>
              <a:rPr lang="en-US" dirty="0"/>
              <a:t> and </a:t>
            </a:r>
            <a:r>
              <a:rPr lang="en-US" dirty="0" err="1"/>
              <a:t>CITESeq</a:t>
            </a:r>
            <a:r>
              <a:rPr lang="en-US" dirty="0"/>
              <a:t> each have a subdirectory that contain those.</a:t>
            </a:r>
          </a:p>
          <a:p>
            <a:pPr marL="0" indent="0">
              <a:buNone/>
            </a:pPr>
            <a:r>
              <a:rPr lang="en-US" dirty="0"/>
              <a:t>The main directory also has a </a:t>
            </a:r>
            <a:r>
              <a:rPr lang="en-US" dirty="0" err="1"/>
              <a:t>Snakefile</a:t>
            </a:r>
            <a:r>
              <a:rPr lang="en-US" dirty="0"/>
              <a:t> and a scripts subdirectory, that have </a:t>
            </a:r>
            <a:r>
              <a:rPr lang="en-US" dirty="0" err="1"/>
              <a:t>snakemake</a:t>
            </a:r>
            <a:r>
              <a:rPr lang="en-US" dirty="0"/>
              <a:t> rules and R scripts that are used in common by the different pipelines.</a:t>
            </a:r>
          </a:p>
          <a:p>
            <a:pPr marL="0" indent="0">
              <a:buNone/>
            </a:pPr>
            <a:r>
              <a:rPr lang="en-US" dirty="0"/>
              <a:t>When you call </a:t>
            </a:r>
            <a:r>
              <a:rPr lang="en-US" dirty="0" err="1"/>
              <a:t>snakemake</a:t>
            </a:r>
            <a:r>
              <a:rPr lang="en-US" dirty="0"/>
              <a:t> you will refer it to the specific subdirectories’ </a:t>
            </a:r>
            <a:r>
              <a:rPr lang="en-US" dirty="0" err="1"/>
              <a:t>Snakefile</a:t>
            </a:r>
            <a:r>
              <a:rPr lang="en-US" dirty="0"/>
              <a:t>, e.g. for </a:t>
            </a:r>
            <a:r>
              <a:rPr lang="en-US" dirty="0" err="1"/>
              <a:t>CITESeq</a:t>
            </a:r>
            <a:r>
              <a:rPr lang="en-US" dirty="0"/>
              <a:t> refer </a:t>
            </a:r>
            <a:r>
              <a:rPr lang="en-US" dirty="0" err="1"/>
              <a:t>SingleCell</a:t>
            </a:r>
            <a:r>
              <a:rPr lang="en-US" dirty="0"/>
              <a:t>/</a:t>
            </a:r>
            <a:r>
              <a:rPr lang="en-US" dirty="0" err="1"/>
              <a:t>CITESeq</a:t>
            </a:r>
            <a:r>
              <a:rPr lang="en-US" dirty="0"/>
              <a:t>/</a:t>
            </a:r>
            <a:r>
              <a:rPr lang="en-US" dirty="0" err="1"/>
              <a:t>Snakefile</a:t>
            </a:r>
            <a:r>
              <a:rPr lang="en-US" dirty="0"/>
              <a:t>, using its full path</a:t>
            </a:r>
          </a:p>
          <a:p>
            <a:pPr marL="0" indent="0">
              <a:buNone/>
            </a:pPr>
            <a:endParaRPr lang="en-US" dirty="0"/>
          </a:p>
        </p:txBody>
      </p:sp>
    </p:spTree>
    <p:extLst>
      <p:ext uri="{BB962C8B-B14F-4D97-AF65-F5344CB8AC3E}">
        <p14:creationId xmlns:p14="http://schemas.microsoft.com/office/powerpoint/2010/main" val="372478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51CA-237D-2D9E-4C30-D0E28006CE87}"/>
              </a:ext>
            </a:extLst>
          </p:cNvPr>
          <p:cNvSpPr>
            <a:spLocks noGrp="1"/>
          </p:cNvSpPr>
          <p:nvPr>
            <p:ph type="title"/>
          </p:nvPr>
        </p:nvSpPr>
        <p:spPr/>
        <p:txBody>
          <a:bodyPr/>
          <a:lstStyle/>
          <a:p>
            <a:r>
              <a:rPr lang="en-US" dirty="0"/>
              <a:t>Pipeline config file</a:t>
            </a:r>
          </a:p>
        </p:txBody>
      </p:sp>
      <p:sp>
        <p:nvSpPr>
          <p:cNvPr id="3" name="Content Placeholder 2">
            <a:extLst>
              <a:ext uri="{FF2B5EF4-FFF2-40B4-BE49-F238E27FC236}">
                <a16:creationId xmlns:a16="http://schemas.microsoft.com/office/drawing/2014/main" id="{E7045282-8479-7A89-1845-EA5ABE1870A7}"/>
              </a:ext>
            </a:extLst>
          </p:cNvPr>
          <p:cNvSpPr>
            <a:spLocks noGrp="1"/>
          </p:cNvSpPr>
          <p:nvPr>
            <p:ph idx="1"/>
          </p:nvPr>
        </p:nvSpPr>
        <p:spPr/>
        <p:txBody>
          <a:bodyPr>
            <a:normAutofit fontScale="62500" lnSpcReduction="20000"/>
          </a:bodyPr>
          <a:lstStyle/>
          <a:p>
            <a:pPr marL="0" indent="0">
              <a:buNone/>
            </a:pPr>
            <a:r>
              <a:rPr lang="en-US" dirty="0"/>
              <a:t>This file is how you tell </a:t>
            </a:r>
            <a:r>
              <a:rPr lang="en-US" dirty="0" err="1"/>
              <a:t>snakmake</a:t>
            </a:r>
            <a:r>
              <a:rPr lang="en-US" dirty="0"/>
              <a:t> how to submit jobs on Locus, and a few other more minor parameters</a:t>
            </a:r>
          </a:p>
          <a:p>
            <a:pPr marL="0" indent="0">
              <a:buNone/>
            </a:pPr>
            <a:r>
              <a:rPr lang="en-US" dirty="0"/>
              <a:t>If you put it in the right place, </a:t>
            </a:r>
            <a:r>
              <a:rPr lang="en-US" dirty="0" err="1"/>
              <a:t>snakemake</a:t>
            </a:r>
            <a:r>
              <a:rPr lang="en-US" dirty="0"/>
              <a:t> can find it automatically</a:t>
            </a:r>
          </a:p>
          <a:p>
            <a:pPr marL="0" indent="0">
              <a:buNone/>
            </a:pPr>
            <a:r>
              <a:rPr lang="en-US" dirty="0"/>
              <a:t>It goes in your main home directory on Locus:</a:t>
            </a:r>
          </a:p>
          <a:p>
            <a:pPr marL="0" indent="0">
              <a:buNone/>
            </a:pPr>
            <a:r>
              <a:rPr lang="en-US" dirty="0"/>
              <a:t>/</a:t>
            </a:r>
            <a:r>
              <a:rPr lang="en-US" dirty="0" err="1"/>
              <a:t>nethome</a:t>
            </a:r>
            <a:r>
              <a:rPr lang="en-US" dirty="0"/>
              <a:t>/{</a:t>
            </a:r>
            <a:r>
              <a:rPr lang="en-US" dirty="0" err="1"/>
              <a:t>user_name</a:t>
            </a:r>
            <a:r>
              <a:rPr lang="en-US" dirty="0"/>
              <a:t>}/.config/</a:t>
            </a:r>
            <a:r>
              <a:rPr lang="en-US" dirty="0" err="1"/>
              <a:t>snakemake</a:t>
            </a:r>
            <a:r>
              <a:rPr lang="en-US" dirty="0"/>
              <a:t>/{</a:t>
            </a:r>
            <a:r>
              <a:rPr lang="en-US" dirty="0" err="1"/>
              <a:t>pipeline_name</a:t>
            </a:r>
            <a:r>
              <a:rPr lang="en-US" dirty="0"/>
              <a:t>}/</a:t>
            </a:r>
            <a:r>
              <a:rPr lang="en-US" dirty="0" err="1"/>
              <a:t>config.yaml</a:t>
            </a:r>
            <a:endParaRPr lang="en-US" dirty="0"/>
          </a:p>
          <a:p>
            <a:pPr marL="0" indent="0">
              <a:buNone/>
            </a:pPr>
            <a:r>
              <a:rPr lang="en-US" dirty="0"/>
              <a:t>e.g. my user name is </a:t>
            </a:r>
            <a:r>
              <a:rPr lang="en-US" dirty="0" err="1"/>
              <a:t>wakecg</a:t>
            </a:r>
            <a:r>
              <a:rPr lang="en-US" dirty="0"/>
              <a:t>, so my </a:t>
            </a:r>
            <a:r>
              <a:rPr lang="en-US" dirty="0" err="1"/>
              <a:t>CITESeq</a:t>
            </a:r>
            <a:r>
              <a:rPr lang="en-US" dirty="0"/>
              <a:t> pipeline config file is here:</a:t>
            </a:r>
          </a:p>
          <a:p>
            <a:pPr marL="0" indent="0">
              <a:buNone/>
            </a:pPr>
            <a:r>
              <a:rPr lang="en-US" dirty="0"/>
              <a:t>/</a:t>
            </a:r>
            <a:r>
              <a:rPr lang="en-US" dirty="0" err="1"/>
              <a:t>nethome</a:t>
            </a:r>
            <a:r>
              <a:rPr lang="en-US" dirty="0"/>
              <a:t>/</a:t>
            </a:r>
            <a:r>
              <a:rPr lang="en-US" dirty="0" err="1"/>
              <a:t>wakecg</a:t>
            </a:r>
            <a:r>
              <a:rPr lang="en-US" dirty="0"/>
              <a:t>/.config/</a:t>
            </a:r>
            <a:r>
              <a:rPr lang="en-US" dirty="0" err="1"/>
              <a:t>snakemake</a:t>
            </a:r>
            <a:r>
              <a:rPr lang="en-US" dirty="0"/>
              <a:t>/</a:t>
            </a:r>
            <a:r>
              <a:rPr lang="en-US" dirty="0" err="1"/>
              <a:t>CITESeq</a:t>
            </a:r>
            <a:r>
              <a:rPr lang="en-US" dirty="0"/>
              <a:t>/</a:t>
            </a:r>
            <a:r>
              <a:rPr lang="en-US" dirty="0" err="1"/>
              <a:t>config.yaml</a:t>
            </a:r>
            <a:endParaRPr lang="en-US" dirty="0"/>
          </a:p>
          <a:p>
            <a:pPr marL="0" indent="0">
              <a:buNone/>
            </a:pPr>
            <a:endParaRPr lang="en-US" dirty="0"/>
          </a:p>
          <a:p>
            <a:pPr marL="0" indent="0">
              <a:buNone/>
            </a:pPr>
            <a:r>
              <a:rPr lang="en-US" dirty="0"/>
              <a:t>Note that </a:t>
            </a:r>
          </a:p>
          <a:p>
            <a:r>
              <a:rPr lang="en-US" dirty="0"/>
              <a:t>You can navigate to your main home directory by using “cd” without specifying where</a:t>
            </a:r>
          </a:p>
          <a:p>
            <a:r>
              <a:rPr lang="en-US" dirty="0"/>
              <a:t>Directories preceded by a period, like .config won’t show up by default using “ls” but you can navigate there just fine</a:t>
            </a:r>
          </a:p>
          <a:p>
            <a:r>
              <a:rPr lang="en-US" dirty="0"/>
              <a:t>You will have to create the </a:t>
            </a:r>
            <a:r>
              <a:rPr lang="en-US" dirty="0" err="1"/>
              <a:t>snakemake</a:t>
            </a:r>
            <a:r>
              <a:rPr lang="en-US" dirty="0"/>
              <a:t> and </a:t>
            </a:r>
            <a:r>
              <a:rPr lang="en-US" dirty="0" err="1"/>
              <a:t>CITESeq</a:t>
            </a:r>
            <a:r>
              <a:rPr lang="en-US" dirty="0"/>
              <a:t> subdirectories with “</a:t>
            </a:r>
            <a:r>
              <a:rPr lang="en-US" dirty="0" err="1"/>
              <a:t>mkdir</a:t>
            </a:r>
            <a:r>
              <a:rPr lang="en-US" dirty="0"/>
              <a:t>”</a:t>
            </a:r>
          </a:p>
          <a:p>
            <a:r>
              <a:rPr lang="en-US" dirty="0"/>
              <a:t>The config file needs to be named </a:t>
            </a:r>
            <a:r>
              <a:rPr lang="en-US" dirty="0" err="1"/>
              <a:t>config.yaml</a:t>
            </a:r>
            <a:r>
              <a:rPr lang="en-US" dirty="0"/>
              <a:t> exactly</a:t>
            </a:r>
          </a:p>
          <a:p>
            <a:r>
              <a:rPr lang="en-US" dirty="0" err="1"/>
              <a:t>Yaml</a:t>
            </a:r>
            <a:r>
              <a:rPr lang="en-US" dirty="0"/>
              <a:t> is a specific format, so be careful if you modify the example </a:t>
            </a:r>
            <a:r>
              <a:rPr lang="en-US" dirty="0" err="1"/>
              <a:t>config.file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95564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F7C0-7B3F-84C5-B6B0-42BE295AE68E}"/>
              </a:ext>
            </a:extLst>
          </p:cNvPr>
          <p:cNvSpPr>
            <a:spLocks noGrp="1"/>
          </p:cNvSpPr>
          <p:nvPr>
            <p:ph type="title"/>
          </p:nvPr>
        </p:nvSpPr>
        <p:spPr/>
        <p:txBody>
          <a:bodyPr/>
          <a:lstStyle/>
          <a:p>
            <a:pPr algn="ctr"/>
            <a:r>
              <a:rPr lang="en-US" dirty="0"/>
              <a:t>Index</a:t>
            </a:r>
          </a:p>
        </p:txBody>
      </p:sp>
      <p:sp>
        <p:nvSpPr>
          <p:cNvPr id="3" name="Content Placeholder 2">
            <a:extLst>
              <a:ext uri="{FF2B5EF4-FFF2-40B4-BE49-F238E27FC236}">
                <a16:creationId xmlns:a16="http://schemas.microsoft.com/office/drawing/2014/main" id="{D8F4A79A-30D7-BDA1-2196-C52DC694E9D1}"/>
              </a:ext>
            </a:extLst>
          </p:cNvPr>
          <p:cNvSpPr>
            <a:spLocks noGrp="1"/>
          </p:cNvSpPr>
          <p:nvPr>
            <p:ph idx="1"/>
          </p:nvPr>
        </p:nvSpPr>
        <p:spPr>
          <a:xfrm>
            <a:off x="749710" y="1373341"/>
            <a:ext cx="10515600" cy="4351338"/>
          </a:xfrm>
        </p:spPr>
        <p:txBody>
          <a:bodyPr>
            <a:normAutofit fontScale="85000" lnSpcReduction="20000"/>
          </a:bodyPr>
          <a:lstStyle/>
          <a:p>
            <a:pPr marL="514350" indent="-514350">
              <a:buFont typeface="+mj-lt"/>
              <a:buAutoNum type="arabicPeriod"/>
            </a:pPr>
            <a:r>
              <a:rPr lang="en-US" dirty="0"/>
              <a:t>Cell Ranger</a:t>
            </a:r>
          </a:p>
          <a:p>
            <a:pPr marL="971550" lvl="1" indent="-514350">
              <a:buFont typeface="+mj-lt"/>
              <a:buAutoNum type="alphaLcParenR"/>
            </a:pPr>
            <a:r>
              <a:rPr lang="en-US" dirty="0" err="1"/>
              <a:t>mkfastq</a:t>
            </a:r>
            <a:r>
              <a:rPr lang="en-US" dirty="0"/>
              <a:t> (</a:t>
            </a:r>
            <a:r>
              <a:rPr lang="en-US" dirty="0">
                <a:hlinkClick r:id="rId2" action="ppaction://hlinksldjump"/>
              </a:rPr>
              <a:t>3 slides</a:t>
            </a:r>
            <a:r>
              <a:rPr lang="en-US" dirty="0"/>
              <a:t>)</a:t>
            </a:r>
          </a:p>
          <a:p>
            <a:pPr marL="971550" lvl="1" indent="-514350">
              <a:buFont typeface="+mj-lt"/>
              <a:buAutoNum type="alphaLcParenR"/>
            </a:pPr>
            <a:r>
              <a:rPr lang="en-US" dirty="0"/>
              <a:t>count/multi (</a:t>
            </a:r>
            <a:r>
              <a:rPr lang="en-US" dirty="0">
                <a:hlinkClick r:id="rId3" action="ppaction://hlinksldjump"/>
              </a:rPr>
              <a:t>6 slides</a:t>
            </a:r>
            <a:r>
              <a:rPr lang="en-US" dirty="0"/>
              <a:t>)</a:t>
            </a:r>
          </a:p>
          <a:p>
            <a:pPr marL="514350" indent="-514350">
              <a:buFont typeface="+mj-lt"/>
              <a:buAutoNum type="arabicPeriod"/>
            </a:pPr>
            <a:r>
              <a:rPr lang="en-US" dirty="0" err="1"/>
              <a:t>Snakemake</a:t>
            </a:r>
            <a:r>
              <a:rPr lang="en-US" dirty="0"/>
              <a:t> overview (</a:t>
            </a:r>
            <a:r>
              <a:rPr lang="en-US" dirty="0">
                <a:hlinkClick r:id="rId4" action="ppaction://hlinksldjump"/>
              </a:rPr>
              <a:t>3 slides</a:t>
            </a:r>
            <a:r>
              <a:rPr lang="en-US" dirty="0"/>
              <a:t>)</a:t>
            </a:r>
          </a:p>
          <a:p>
            <a:pPr marL="514350" indent="-514350">
              <a:buFont typeface="+mj-lt"/>
              <a:buAutoNum type="arabicPeriod"/>
            </a:pPr>
            <a:r>
              <a:rPr lang="en-US" dirty="0"/>
              <a:t>Get the code</a:t>
            </a:r>
          </a:p>
          <a:p>
            <a:pPr marL="971550" lvl="1" indent="-514350">
              <a:buFont typeface="+mj-lt"/>
              <a:buAutoNum type="alphaLcParenR"/>
            </a:pPr>
            <a:r>
              <a:rPr lang="en-US" dirty="0">
                <a:hlinkClick r:id="rId5" action="ppaction://hlinksldjump"/>
              </a:rPr>
              <a:t>Location on Locus </a:t>
            </a:r>
            <a:endParaRPr lang="en-US" dirty="0"/>
          </a:p>
          <a:p>
            <a:pPr marL="971550" lvl="1" indent="-514350">
              <a:buFont typeface="+mj-lt"/>
              <a:buAutoNum type="alphaLcParenR"/>
            </a:pPr>
            <a:r>
              <a:rPr lang="en-US" dirty="0">
                <a:hlinkClick r:id="rId6" action="ppaction://hlinksldjump"/>
              </a:rPr>
              <a:t>GitHub</a:t>
            </a:r>
            <a:endParaRPr lang="en-US" dirty="0"/>
          </a:p>
          <a:p>
            <a:pPr marL="971550" lvl="1" indent="-514350">
              <a:buFont typeface="+mj-lt"/>
              <a:buAutoNum type="alphaLcParenR"/>
            </a:pPr>
            <a:r>
              <a:rPr lang="en-US" dirty="0">
                <a:hlinkClick r:id="rId7" action="ppaction://hlinksldjump"/>
              </a:rPr>
              <a:t>Pipeline files</a:t>
            </a:r>
            <a:endParaRPr lang="en-US" dirty="0"/>
          </a:p>
          <a:p>
            <a:pPr marL="514350" indent="-514350">
              <a:buFont typeface="+mj-lt"/>
              <a:buAutoNum type="arabicPeriod"/>
            </a:pPr>
            <a:r>
              <a:rPr lang="en-US" dirty="0"/>
              <a:t>Prepare configuration files</a:t>
            </a:r>
          </a:p>
          <a:p>
            <a:pPr marL="971550" lvl="1" indent="-514350">
              <a:buFont typeface="+mj-lt"/>
              <a:buAutoNum type="alphaLcParenR"/>
            </a:pPr>
            <a:r>
              <a:rPr lang="en-US" dirty="0"/>
              <a:t>Pipeline config file (</a:t>
            </a:r>
            <a:r>
              <a:rPr lang="en-US" dirty="0">
                <a:hlinkClick r:id="rId8" action="ppaction://hlinksldjump"/>
              </a:rPr>
              <a:t>2 slides</a:t>
            </a:r>
            <a:r>
              <a:rPr lang="en-US" dirty="0"/>
              <a:t>)</a:t>
            </a:r>
          </a:p>
          <a:p>
            <a:pPr marL="971550" lvl="1" indent="-514350">
              <a:buFont typeface="+mj-lt"/>
              <a:buAutoNum type="alphaLcParenR"/>
            </a:pPr>
            <a:r>
              <a:rPr lang="en-US" dirty="0"/>
              <a:t>Project config file (</a:t>
            </a:r>
            <a:r>
              <a:rPr lang="en-US" dirty="0">
                <a:hlinkClick r:id="rId9" action="ppaction://hlinksldjump"/>
              </a:rPr>
              <a:t>2 slides</a:t>
            </a:r>
            <a:r>
              <a:rPr lang="en-US" dirty="0"/>
              <a:t>)</a:t>
            </a:r>
          </a:p>
          <a:p>
            <a:pPr marL="514350" indent="-514350">
              <a:buFont typeface="+mj-lt"/>
              <a:buAutoNum type="arabicPeriod"/>
            </a:pPr>
            <a:r>
              <a:rPr lang="en-US" dirty="0">
                <a:hlinkClick r:id="rId10" action="ppaction://hlinksldjump"/>
              </a:rPr>
              <a:t>Run </a:t>
            </a:r>
            <a:r>
              <a:rPr lang="en-US" dirty="0" err="1">
                <a:hlinkClick r:id="rId10" action="ppaction://hlinksldjump"/>
              </a:rPr>
              <a:t>Snakemake</a:t>
            </a:r>
            <a:endParaRPr lang="en-US" dirty="0"/>
          </a:p>
          <a:p>
            <a:pPr marL="514350" indent="-514350">
              <a:buFont typeface="+mj-lt"/>
              <a:buAutoNum type="arabicPeriod"/>
            </a:pPr>
            <a:r>
              <a:rPr lang="en-US" dirty="0"/>
              <a:t>Sample Sheet</a:t>
            </a:r>
          </a:p>
          <a:p>
            <a:pPr marL="514350" indent="-514350">
              <a:buFont typeface="+mj-lt"/>
              <a:buAutoNum type="arabicPeriod"/>
            </a:pPr>
            <a:endParaRPr lang="en-US" dirty="0"/>
          </a:p>
        </p:txBody>
      </p:sp>
    </p:spTree>
    <p:extLst>
      <p:ext uri="{BB962C8B-B14F-4D97-AF65-F5344CB8AC3E}">
        <p14:creationId xmlns:p14="http://schemas.microsoft.com/office/powerpoint/2010/main" val="219410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619F-A013-9F34-E83C-4B747FEDE14B}"/>
              </a:ext>
            </a:extLst>
          </p:cNvPr>
          <p:cNvSpPr>
            <a:spLocks noGrp="1"/>
          </p:cNvSpPr>
          <p:nvPr>
            <p:ph type="title"/>
          </p:nvPr>
        </p:nvSpPr>
        <p:spPr/>
        <p:txBody>
          <a:bodyPr/>
          <a:lstStyle/>
          <a:p>
            <a:r>
              <a:rPr lang="en-US" dirty="0"/>
              <a:t>Example pipeline </a:t>
            </a:r>
            <a:r>
              <a:rPr lang="en-US" dirty="0" err="1"/>
              <a:t>config.yaml</a:t>
            </a:r>
            <a:endParaRPr lang="en-US" dirty="0"/>
          </a:p>
        </p:txBody>
      </p:sp>
      <p:sp>
        <p:nvSpPr>
          <p:cNvPr id="3" name="Content Placeholder 2">
            <a:extLst>
              <a:ext uri="{FF2B5EF4-FFF2-40B4-BE49-F238E27FC236}">
                <a16:creationId xmlns:a16="http://schemas.microsoft.com/office/drawing/2014/main" id="{28EBB4EC-CAB7-1F77-D8AE-3399726EB255}"/>
              </a:ext>
            </a:extLst>
          </p:cNvPr>
          <p:cNvSpPr>
            <a:spLocks noGrp="1"/>
          </p:cNvSpPr>
          <p:nvPr>
            <p:ph idx="1"/>
          </p:nvPr>
        </p:nvSpPr>
        <p:spPr/>
        <p:txBody>
          <a:bodyPr>
            <a:normAutofit fontScale="85000" lnSpcReduction="20000"/>
          </a:bodyPr>
          <a:lstStyle/>
          <a:p>
            <a:pPr marL="0" indent="0">
              <a:buNone/>
            </a:pPr>
            <a:r>
              <a:rPr lang="en-US" dirty="0"/>
              <a:t>Example pipeline config file is located here:</a:t>
            </a:r>
          </a:p>
          <a:p>
            <a:pPr marL="0" indent="0">
              <a:buNone/>
            </a:pPr>
            <a:r>
              <a:rPr lang="en-US" dirty="0"/>
              <a:t>/</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/examples/</a:t>
            </a:r>
            <a:r>
              <a:rPr lang="en-US" dirty="0" err="1"/>
              <a:t>config.yaml</a:t>
            </a:r>
            <a:endParaRPr lang="en-US" dirty="0"/>
          </a:p>
          <a:p>
            <a:pPr marL="0" indent="0">
              <a:buNone/>
            </a:pPr>
            <a:endParaRPr lang="en-US" dirty="0"/>
          </a:p>
          <a:p>
            <a:pPr marL="0" indent="0">
              <a:buNone/>
            </a:pPr>
            <a:r>
              <a:rPr lang="en-US" dirty="0">
                <a:highlight>
                  <a:srgbClr val="FFFF00"/>
                </a:highlight>
              </a:rPr>
              <a:t>BUT REPLACE “</a:t>
            </a:r>
            <a:r>
              <a:rPr lang="en-US" dirty="0" err="1">
                <a:highlight>
                  <a:srgbClr val="FFFF00"/>
                </a:highlight>
              </a:rPr>
              <a:t>wakecg</a:t>
            </a:r>
            <a:r>
              <a:rPr lang="en-US" dirty="0">
                <a:highlight>
                  <a:srgbClr val="FFFF00"/>
                </a:highlight>
              </a:rPr>
              <a:t>” WITH YOUR LOCUS USERNAME</a:t>
            </a:r>
          </a:p>
          <a:p>
            <a:pPr marL="0" indent="0">
              <a:buNone/>
            </a:pPr>
            <a:r>
              <a:rPr lang="en-US" dirty="0"/>
              <a:t>Its text is:</a:t>
            </a:r>
          </a:p>
          <a:p>
            <a:pPr marL="0" indent="0">
              <a:buNone/>
            </a:pPr>
            <a:r>
              <a:rPr lang="en-US" dirty="0"/>
              <a:t>cluster: </a:t>
            </a:r>
            <a:r>
              <a:rPr lang="en-US" dirty="0" err="1"/>
              <a:t>qsub</a:t>
            </a:r>
            <a:r>
              <a:rPr lang="en-US" dirty="0"/>
              <a:t> -l </a:t>
            </a:r>
            <a:r>
              <a:rPr lang="en-US" dirty="0" err="1"/>
              <a:t>h_vmem</a:t>
            </a:r>
            <a:r>
              <a:rPr lang="en-US" dirty="0"/>
              <a:t>=$(({</a:t>
            </a:r>
            <a:r>
              <a:rPr lang="en-US" dirty="0" err="1"/>
              <a:t>resources.mem_mb</a:t>
            </a:r>
            <a:r>
              <a:rPr lang="en-US" dirty="0"/>
              <a:t>} / 1000))G -o /</a:t>
            </a:r>
            <a:r>
              <a:rPr lang="en-US" dirty="0" err="1"/>
              <a:t>hpcdata</a:t>
            </a:r>
            <a:r>
              <a:rPr lang="en-US" dirty="0"/>
              <a:t>/</a:t>
            </a:r>
            <a:r>
              <a:rPr lang="en-US" dirty="0" err="1"/>
              <a:t>vrc</a:t>
            </a:r>
            <a:r>
              <a:rPr lang="en-US" dirty="0"/>
              <a:t>/vrc1_data/</a:t>
            </a:r>
            <a:r>
              <a:rPr lang="en-US" dirty="0" err="1"/>
              <a:t>douek_lab</a:t>
            </a:r>
            <a:r>
              <a:rPr lang="en-US" dirty="0"/>
              <a:t>/</a:t>
            </a:r>
            <a:r>
              <a:rPr lang="en-US" dirty="0" err="1"/>
              <a:t>wakecg</a:t>
            </a:r>
            <a:r>
              <a:rPr lang="en-US" dirty="0"/>
              <a:t>/</a:t>
            </a:r>
            <a:r>
              <a:rPr lang="en-US" dirty="0" err="1"/>
              <a:t>snakemake_logs</a:t>
            </a:r>
            <a:r>
              <a:rPr lang="en-US" dirty="0"/>
              <a:t>/ -e /</a:t>
            </a:r>
            <a:r>
              <a:rPr lang="en-US" dirty="0" err="1"/>
              <a:t>hpcdata</a:t>
            </a:r>
            <a:r>
              <a:rPr lang="en-US" dirty="0"/>
              <a:t>/</a:t>
            </a:r>
            <a:r>
              <a:rPr lang="en-US" dirty="0" err="1"/>
              <a:t>vrc</a:t>
            </a:r>
            <a:r>
              <a:rPr lang="en-US" dirty="0"/>
              <a:t>/vrc1_data/</a:t>
            </a:r>
            <a:r>
              <a:rPr lang="en-US" dirty="0" err="1"/>
              <a:t>douek_lab</a:t>
            </a:r>
            <a:r>
              <a:rPr lang="en-US" dirty="0"/>
              <a:t>/</a:t>
            </a:r>
            <a:r>
              <a:rPr lang="en-US" dirty="0" err="1"/>
              <a:t>wakecg</a:t>
            </a:r>
            <a:r>
              <a:rPr lang="en-US" dirty="0"/>
              <a:t>/</a:t>
            </a:r>
            <a:r>
              <a:rPr lang="en-US" dirty="0" err="1"/>
              <a:t>snakemake_logs</a:t>
            </a:r>
            <a:r>
              <a:rPr lang="en-US" dirty="0"/>
              <a:t>/</a:t>
            </a:r>
          </a:p>
          <a:p>
            <a:pPr marL="0" indent="0">
              <a:buNone/>
            </a:pPr>
            <a:r>
              <a:rPr lang="en-US" dirty="0"/>
              <a:t>jobs: 50</a:t>
            </a:r>
          </a:p>
          <a:p>
            <a:pPr marL="0" indent="0">
              <a:buNone/>
            </a:pPr>
            <a:r>
              <a:rPr lang="en-US" dirty="0"/>
              <a:t>restart-times: 0</a:t>
            </a:r>
          </a:p>
          <a:p>
            <a:pPr marL="0" indent="0">
              <a:buNone/>
            </a:pPr>
            <a:r>
              <a:rPr lang="en-US" dirty="0"/>
              <a:t>default-resources:</a:t>
            </a:r>
          </a:p>
          <a:p>
            <a:pPr marL="0" indent="0">
              <a:buNone/>
            </a:pPr>
            <a:r>
              <a:rPr lang="en-US" dirty="0"/>
              <a:t>        </a:t>
            </a:r>
            <a:r>
              <a:rPr lang="en-US" dirty="0" err="1"/>
              <a:t>mem_mb</a:t>
            </a:r>
            <a:r>
              <a:rPr lang="en-US" dirty="0"/>
              <a:t>=8000</a:t>
            </a:r>
          </a:p>
        </p:txBody>
      </p:sp>
    </p:spTree>
    <p:extLst>
      <p:ext uri="{BB962C8B-B14F-4D97-AF65-F5344CB8AC3E}">
        <p14:creationId xmlns:p14="http://schemas.microsoft.com/office/powerpoint/2010/main" val="3485921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A350-D2A9-488F-1032-61BF420B8A59}"/>
              </a:ext>
            </a:extLst>
          </p:cNvPr>
          <p:cNvSpPr>
            <a:spLocks noGrp="1"/>
          </p:cNvSpPr>
          <p:nvPr>
            <p:ph type="title"/>
          </p:nvPr>
        </p:nvSpPr>
        <p:spPr/>
        <p:txBody>
          <a:bodyPr/>
          <a:lstStyle/>
          <a:p>
            <a:r>
              <a:rPr lang="en-US" dirty="0"/>
              <a:t>Project configuration file</a:t>
            </a:r>
          </a:p>
        </p:txBody>
      </p:sp>
      <p:sp>
        <p:nvSpPr>
          <p:cNvPr id="3" name="Content Placeholder 2">
            <a:extLst>
              <a:ext uri="{FF2B5EF4-FFF2-40B4-BE49-F238E27FC236}">
                <a16:creationId xmlns:a16="http://schemas.microsoft.com/office/drawing/2014/main" id="{B2D187BC-4FE2-5E87-CE09-11B02EE172FC}"/>
              </a:ext>
            </a:extLst>
          </p:cNvPr>
          <p:cNvSpPr>
            <a:spLocks noGrp="1"/>
          </p:cNvSpPr>
          <p:nvPr>
            <p:ph idx="1"/>
          </p:nvPr>
        </p:nvSpPr>
        <p:spPr/>
        <p:txBody>
          <a:bodyPr>
            <a:normAutofit fontScale="70000" lnSpcReduction="20000"/>
          </a:bodyPr>
          <a:lstStyle/>
          <a:p>
            <a:pPr marL="0" indent="0">
              <a:buNone/>
            </a:pPr>
            <a:r>
              <a:rPr lang="en-US" dirty="0"/>
              <a:t>Example file:</a:t>
            </a:r>
          </a:p>
          <a:p>
            <a:pPr marL="0" indent="0">
              <a:buNone/>
            </a:pPr>
            <a:r>
              <a:rPr lang="en-US" dirty="0"/>
              <a:t>/</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/examples/</a:t>
            </a:r>
            <a:r>
              <a:rPr lang="en-US" dirty="0" err="1"/>
              <a:t>project_config_file.yaml</a:t>
            </a:r>
            <a:endParaRPr lang="en-US" dirty="0"/>
          </a:p>
          <a:p>
            <a:pPr marL="0" indent="0">
              <a:buNone/>
            </a:pPr>
            <a:endParaRPr lang="en-US" dirty="0"/>
          </a:p>
          <a:p>
            <a:pPr marL="0" indent="0">
              <a:buNone/>
            </a:pPr>
            <a:r>
              <a:rPr lang="en-US" dirty="0"/>
              <a:t>It should be located in whatever directory you will be running </a:t>
            </a:r>
            <a:r>
              <a:rPr lang="en-US" dirty="0" err="1"/>
              <a:t>snakemake</a:t>
            </a:r>
            <a:r>
              <a:rPr lang="en-US" dirty="0"/>
              <a:t> from, probably your directory dedicated to the particular project</a:t>
            </a:r>
          </a:p>
          <a:p>
            <a:pPr marL="0" indent="0">
              <a:buNone/>
            </a:pPr>
            <a:endParaRPr lang="en-US" dirty="0"/>
          </a:p>
          <a:p>
            <a:pPr marL="0" indent="0">
              <a:buNone/>
            </a:pPr>
            <a:r>
              <a:rPr lang="en-US" dirty="0"/>
              <a:t>Each line in the file defines one project-specific parameter that the </a:t>
            </a:r>
            <a:r>
              <a:rPr lang="en-US" dirty="0" err="1"/>
              <a:t>Snakefile</a:t>
            </a:r>
            <a:r>
              <a:rPr lang="en-US" dirty="0"/>
              <a:t> will use, oftentimes passing to an R script to be used</a:t>
            </a:r>
          </a:p>
          <a:p>
            <a:pPr marL="0" indent="0">
              <a:buNone/>
            </a:pPr>
            <a:endParaRPr lang="en-US" dirty="0"/>
          </a:p>
          <a:p>
            <a:pPr marL="0" indent="0">
              <a:buNone/>
            </a:pPr>
            <a:r>
              <a:rPr lang="en-US" dirty="0"/>
              <a:t>Any parameter that is accessed in the </a:t>
            </a:r>
            <a:r>
              <a:rPr lang="en-US" dirty="0" err="1"/>
              <a:t>Snakefile</a:t>
            </a:r>
            <a:r>
              <a:rPr lang="en-US" dirty="0"/>
              <a:t> by the python object called “config” should be in the project config file, e.g. accessing project name by config[‘project’]</a:t>
            </a:r>
          </a:p>
          <a:p>
            <a:pPr marL="0" indent="0">
              <a:buNone/>
            </a:pPr>
            <a:r>
              <a:rPr lang="en-US" dirty="0"/>
              <a:t>Exceptions are those that can have an assumed default value, either in the </a:t>
            </a:r>
            <a:r>
              <a:rPr lang="en-US" dirty="0" err="1"/>
              <a:t>Snakefile’s</a:t>
            </a:r>
            <a:r>
              <a:rPr lang="en-US" dirty="0"/>
              <a:t> prep python code, or in the </a:t>
            </a:r>
            <a:r>
              <a:rPr lang="en-US" dirty="0" err="1"/>
              <a:t>Rscript</a:t>
            </a:r>
            <a:r>
              <a:rPr lang="en-US" dirty="0"/>
              <a:t> that uses it. If the value is not in the config file it will be assumed. E.g. clustering resolution can be assumed as a standard value, and then you can enter in a specific value when you want to tweak it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5567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5FB8-26AF-74F1-E9C0-89C0E4B5B898}"/>
              </a:ext>
            </a:extLst>
          </p:cNvPr>
          <p:cNvSpPr>
            <a:spLocks noGrp="1"/>
          </p:cNvSpPr>
          <p:nvPr>
            <p:ph type="title"/>
          </p:nvPr>
        </p:nvSpPr>
        <p:spPr/>
        <p:txBody>
          <a:bodyPr>
            <a:normAutofit fontScale="90000"/>
          </a:bodyPr>
          <a:lstStyle/>
          <a:p>
            <a:pPr marL="0" indent="0"/>
            <a:r>
              <a:rPr lang="en-US" dirty="0"/>
              <a:t>An incomplete list of all the required config file parameters</a:t>
            </a:r>
            <a:br>
              <a:rPr lang="en-US" dirty="0"/>
            </a:br>
            <a:endParaRPr lang="en-US" dirty="0"/>
          </a:p>
        </p:txBody>
      </p:sp>
      <p:sp>
        <p:nvSpPr>
          <p:cNvPr id="3" name="Content Placeholder 2">
            <a:extLst>
              <a:ext uri="{FF2B5EF4-FFF2-40B4-BE49-F238E27FC236}">
                <a16:creationId xmlns:a16="http://schemas.microsoft.com/office/drawing/2014/main" id="{D4D3B127-5236-D269-4291-8986C587D91C}"/>
              </a:ext>
            </a:extLst>
          </p:cNvPr>
          <p:cNvSpPr>
            <a:spLocks noGrp="1"/>
          </p:cNvSpPr>
          <p:nvPr>
            <p:ph idx="1"/>
          </p:nvPr>
        </p:nvSpPr>
        <p:spPr/>
        <p:txBody>
          <a:bodyPr>
            <a:normAutofit lnSpcReduction="10000"/>
          </a:bodyPr>
          <a:lstStyle/>
          <a:p>
            <a:r>
              <a:rPr lang="en-US" dirty="0"/>
              <a:t>project</a:t>
            </a:r>
          </a:p>
          <a:p>
            <a:r>
              <a:rPr lang="en-US" dirty="0" err="1"/>
              <a:t>sample_sheet</a:t>
            </a:r>
            <a:endParaRPr lang="en-US" dirty="0"/>
          </a:p>
          <a:p>
            <a:r>
              <a:rPr lang="en-US" dirty="0" err="1"/>
              <a:t>runs_dir</a:t>
            </a:r>
            <a:endParaRPr lang="en-US" dirty="0"/>
          </a:p>
          <a:p>
            <a:r>
              <a:rPr lang="en-US" dirty="0" err="1"/>
              <a:t>SC_scripts</a:t>
            </a:r>
            <a:endParaRPr lang="en-US" dirty="0"/>
          </a:p>
          <a:p>
            <a:r>
              <a:rPr lang="en-US" dirty="0"/>
              <a:t>{</a:t>
            </a:r>
            <a:r>
              <a:rPr lang="en-US" dirty="0" err="1"/>
              <a:t>Pipeline_name</a:t>
            </a:r>
            <a:r>
              <a:rPr lang="en-US" dirty="0"/>
              <a:t>}_scripts</a:t>
            </a:r>
          </a:p>
          <a:p>
            <a:r>
              <a:rPr lang="en-US" dirty="0" err="1"/>
              <a:t>QC_name</a:t>
            </a:r>
            <a:endParaRPr lang="en-US" dirty="0"/>
          </a:p>
          <a:p>
            <a:r>
              <a:rPr lang="en-US" dirty="0" err="1"/>
              <a:t>QC_file</a:t>
            </a:r>
            <a:endParaRPr lang="en-US" dirty="0"/>
          </a:p>
          <a:p>
            <a:r>
              <a:rPr lang="en-US" dirty="0"/>
              <a:t>test</a:t>
            </a:r>
          </a:p>
          <a:p>
            <a:r>
              <a:rPr lang="en-US" dirty="0" err="1"/>
              <a:t>refgtf</a:t>
            </a:r>
            <a:endParaRPr lang="en-US" dirty="0"/>
          </a:p>
          <a:p>
            <a:endParaRPr lang="en-US" dirty="0"/>
          </a:p>
        </p:txBody>
      </p:sp>
    </p:spTree>
    <p:extLst>
      <p:ext uri="{BB962C8B-B14F-4D97-AF65-F5344CB8AC3E}">
        <p14:creationId xmlns:p14="http://schemas.microsoft.com/office/powerpoint/2010/main" val="142184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50FD-72C6-6829-1C2C-68E9C4D05F71}"/>
              </a:ext>
            </a:extLst>
          </p:cNvPr>
          <p:cNvSpPr>
            <a:spLocks noGrp="1"/>
          </p:cNvSpPr>
          <p:nvPr>
            <p:ph type="title"/>
          </p:nvPr>
        </p:nvSpPr>
        <p:spPr/>
        <p:txBody>
          <a:bodyPr/>
          <a:lstStyle/>
          <a:p>
            <a:r>
              <a:rPr lang="en-US" dirty="0"/>
              <a:t>Running </a:t>
            </a:r>
            <a:r>
              <a:rPr lang="en-US" dirty="0" err="1"/>
              <a:t>snakemake</a:t>
            </a:r>
            <a:endParaRPr lang="en-US" dirty="0"/>
          </a:p>
        </p:txBody>
      </p:sp>
      <p:sp>
        <p:nvSpPr>
          <p:cNvPr id="3" name="Content Placeholder 2">
            <a:extLst>
              <a:ext uri="{FF2B5EF4-FFF2-40B4-BE49-F238E27FC236}">
                <a16:creationId xmlns:a16="http://schemas.microsoft.com/office/drawing/2014/main" id="{FA9CFA4B-5D95-355F-B448-903B63472B40}"/>
              </a:ext>
            </a:extLst>
          </p:cNvPr>
          <p:cNvSpPr>
            <a:spLocks noGrp="1"/>
          </p:cNvSpPr>
          <p:nvPr>
            <p:ph idx="1"/>
          </p:nvPr>
        </p:nvSpPr>
        <p:spPr/>
        <p:txBody>
          <a:bodyPr>
            <a:normAutofit/>
          </a:bodyPr>
          <a:lstStyle/>
          <a:p>
            <a:r>
              <a:rPr lang="en-US" dirty="0"/>
              <a:t>First, navigate to your project directory, e.g. </a:t>
            </a:r>
          </a:p>
          <a:p>
            <a:pPr marL="0" indent="0">
              <a:buNone/>
            </a:pPr>
            <a:r>
              <a:rPr lang="en-US" dirty="0">
                <a:highlight>
                  <a:srgbClr val="C0C0C0"/>
                </a:highlight>
              </a:rPr>
              <a:t>/</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/projects/</a:t>
            </a:r>
            <a:r>
              <a:rPr lang="en-US" dirty="0" err="1">
                <a:highlight>
                  <a:srgbClr val="C0C0C0"/>
                </a:highlight>
              </a:rPr>
              <a:t>RNASeq</a:t>
            </a:r>
            <a:r>
              <a:rPr lang="en-US" dirty="0">
                <a:highlight>
                  <a:srgbClr val="C0C0C0"/>
                </a:highlight>
              </a:rPr>
              <a:t>/{</a:t>
            </a:r>
            <a:r>
              <a:rPr lang="en-US" dirty="0" err="1">
                <a:highlight>
                  <a:srgbClr val="C0C0C0"/>
                </a:highlight>
              </a:rPr>
              <a:t>project_name</a:t>
            </a:r>
            <a:r>
              <a:rPr lang="en-US" dirty="0">
                <a:highlight>
                  <a:srgbClr val="C0C0C0"/>
                </a:highlight>
              </a:rPr>
              <a:t>}</a:t>
            </a:r>
          </a:p>
          <a:p>
            <a:r>
              <a:rPr lang="en-US" dirty="0"/>
              <a:t>Load the </a:t>
            </a:r>
            <a:r>
              <a:rPr lang="en-US" dirty="0" err="1"/>
              <a:t>snakemake</a:t>
            </a:r>
            <a:r>
              <a:rPr lang="en-US" dirty="0"/>
              <a:t> module</a:t>
            </a:r>
          </a:p>
          <a:p>
            <a:pPr marL="0" indent="0">
              <a:buNone/>
            </a:pPr>
            <a:r>
              <a:rPr lang="en-US" dirty="0">
                <a:highlight>
                  <a:srgbClr val="C0C0C0"/>
                </a:highlight>
              </a:rPr>
              <a:t>module load </a:t>
            </a:r>
            <a:r>
              <a:rPr lang="en-US" dirty="0" err="1">
                <a:highlight>
                  <a:srgbClr val="C0C0C0"/>
                </a:highlight>
              </a:rPr>
              <a:t>snakemake</a:t>
            </a:r>
            <a:endParaRPr lang="en-US" dirty="0">
              <a:highlight>
                <a:srgbClr val="C0C0C0"/>
              </a:highlight>
            </a:endParaRPr>
          </a:p>
          <a:p>
            <a:r>
              <a:rPr lang="en-US" dirty="0"/>
              <a:t>Call </a:t>
            </a:r>
            <a:r>
              <a:rPr lang="en-US" dirty="0" err="1"/>
              <a:t>snakemake</a:t>
            </a:r>
            <a:r>
              <a:rPr lang="en-US" dirty="0"/>
              <a:t>, specifying the pipeline </a:t>
            </a:r>
            <a:r>
              <a:rPr lang="en-US" dirty="0" err="1"/>
              <a:t>Snakefile</a:t>
            </a:r>
            <a:r>
              <a:rPr lang="en-US" dirty="0"/>
              <a:t> and the pipeline name for the pipeline </a:t>
            </a:r>
            <a:r>
              <a:rPr lang="en-US" dirty="0" err="1"/>
              <a:t>config.yaml</a:t>
            </a:r>
            <a:r>
              <a:rPr lang="en-US" dirty="0"/>
              <a:t> file</a:t>
            </a:r>
          </a:p>
          <a:p>
            <a:pPr marL="0" indent="0">
              <a:buNone/>
            </a:pPr>
            <a:r>
              <a:rPr lang="en-US" dirty="0" err="1">
                <a:highlight>
                  <a:srgbClr val="C0C0C0"/>
                </a:highlight>
              </a:rPr>
              <a:t>snakemake</a:t>
            </a:r>
            <a:r>
              <a:rPr lang="en-US" dirty="0">
                <a:highlight>
                  <a:srgbClr val="C0C0C0"/>
                </a:highlight>
              </a:rPr>
              <a:t> --</a:t>
            </a:r>
            <a:r>
              <a:rPr lang="en-US" dirty="0" err="1">
                <a:highlight>
                  <a:srgbClr val="C0C0C0"/>
                </a:highlight>
              </a:rPr>
              <a:t>snakefile</a:t>
            </a:r>
            <a:r>
              <a:rPr lang="en-US" dirty="0">
                <a:highlight>
                  <a:srgbClr val="C0C0C0"/>
                </a:highlight>
              </a:rPr>
              <a:t> /</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a:t>
            </a:r>
            <a:r>
              <a:rPr lang="en-US" dirty="0" err="1">
                <a:highlight>
                  <a:srgbClr val="C0C0C0"/>
                </a:highlight>
              </a:rPr>
              <a:t>snakemakes</a:t>
            </a:r>
            <a:r>
              <a:rPr lang="en-US" dirty="0">
                <a:highlight>
                  <a:srgbClr val="C0C0C0"/>
                </a:highlight>
              </a:rPr>
              <a:t>/</a:t>
            </a:r>
            <a:r>
              <a:rPr lang="en-US" dirty="0" err="1">
                <a:highlight>
                  <a:srgbClr val="C0C0C0"/>
                </a:highlight>
              </a:rPr>
              <a:t>SingleCell</a:t>
            </a:r>
            <a:r>
              <a:rPr lang="en-US" dirty="0">
                <a:highlight>
                  <a:srgbClr val="C0C0C0"/>
                </a:highlight>
              </a:rPr>
              <a:t>/</a:t>
            </a:r>
            <a:r>
              <a:rPr lang="en-US" dirty="0" err="1">
                <a:highlight>
                  <a:srgbClr val="C0C0C0"/>
                </a:highlight>
              </a:rPr>
              <a:t>CITESeq</a:t>
            </a:r>
            <a:r>
              <a:rPr lang="en-US" dirty="0">
                <a:highlight>
                  <a:srgbClr val="C0C0C0"/>
                </a:highlight>
              </a:rPr>
              <a:t>/</a:t>
            </a:r>
            <a:r>
              <a:rPr lang="en-US" dirty="0" err="1">
                <a:highlight>
                  <a:srgbClr val="C0C0C0"/>
                </a:highlight>
              </a:rPr>
              <a:t>Snakefile</a:t>
            </a:r>
            <a:r>
              <a:rPr lang="en-US" dirty="0">
                <a:highlight>
                  <a:srgbClr val="C0C0C0"/>
                </a:highlight>
              </a:rPr>
              <a:t> --profile </a:t>
            </a:r>
            <a:r>
              <a:rPr lang="en-US" dirty="0" err="1">
                <a:highlight>
                  <a:srgbClr val="C0C0C0"/>
                </a:highlight>
              </a:rPr>
              <a:t>CITESeq</a:t>
            </a:r>
            <a:r>
              <a:rPr lang="en-US" dirty="0">
                <a:highlight>
                  <a:srgbClr val="C0C0C0"/>
                </a:highlight>
              </a:rPr>
              <a:t> –np</a:t>
            </a:r>
          </a:p>
          <a:p>
            <a:pPr marL="0" indent="0">
              <a:buNone/>
            </a:pPr>
            <a:endParaRPr lang="en-US" dirty="0">
              <a:highlight>
                <a:srgbClr val="C0C0C0"/>
              </a:highlight>
            </a:endParaRPr>
          </a:p>
          <a:p>
            <a:pPr marL="0" indent="0">
              <a:buNone/>
            </a:pPr>
            <a:endParaRPr lang="en-US" dirty="0">
              <a:highlight>
                <a:srgbClr val="C0C0C0"/>
              </a:highlight>
            </a:endParaRPr>
          </a:p>
          <a:p>
            <a:pPr marL="0" indent="0">
              <a:buNone/>
            </a:pPr>
            <a:endParaRPr lang="en-US" dirty="0">
              <a:highlight>
                <a:srgbClr val="C0C0C0"/>
              </a:highlight>
            </a:endParaRPr>
          </a:p>
        </p:txBody>
      </p:sp>
    </p:spTree>
    <p:extLst>
      <p:ext uri="{BB962C8B-B14F-4D97-AF65-F5344CB8AC3E}">
        <p14:creationId xmlns:p14="http://schemas.microsoft.com/office/powerpoint/2010/main" val="87438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A153-2ED2-5C34-0FCC-B97F03EE77C5}"/>
              </a:ext>
            </a:extLst>
          </p:cNvPr>
          <p:cNvSpPr>
            <a:spLocks noGrp="1"/>
          </p:cNvSpPr>
          <p:nvPr>
            <p:ph type="title"/>
          </p:nvPr>
        </p:nvSpPr>
        <p:spPr/>
        <p:txBody>
          <a:bodyPr/>
          <a:lstStyle/>
          <a:p>
            <a:r>
              <a:rPr lang="en-US" dirty="0"/>
              <a:t>Dry run and test run</a:t>
            </a:r>
          </a:p>
        </p:txBody>
      </p:sp>
      <p:sp>
        <p:nvSpPr>
          <p:cNvPr id="3" name="Content Placeholder 2">
            <a:extLst>
              <a:ext uri="{FF2B5EF4-FFF2-40B4-BE49-F238E27FC236}">
                <a16:creationId xmlns:a16="http://schemas.microsoft.com/office/drawing/2014/main" id="{BCFDA0EC-CEA3-7A17-053B-DF922704B782}"/>
              </a:ext>
            </a:extLst>
          </p:cNvPr>
          <p:cNvSpPr>
            <a:spLocks noGrp="1"/>
          </p:cNvSpPr>
          <p:nvPr>
            <p:ph idx="1"/>
          </p:nvPr>
        </p:nvSpPr>
        <p:spPr/>
        <p:txBody>
          <a:bodyPr>
            <a:normAutofit fontScale="70000" lnSpcReduction="20000"/>
          </a:bodyPr>
          <a:lstStyle/>
          <a:p>
            <a:r>
              <a:rPr lang="en-US" dirty="0"/>
              <a:t>Dry run</a:t>
            </a:r>
          </a:p>
          <a:p>
            <a:pPr lvl="1"/>
            <a:r>
              <a:rPr lang="en-US" dirty="0"/>
              <a:t>I suggest first running it with that “-np”, which means do a dry run and tell you what jobs it would submit but don’t submit them.</a:t>
            </a:r>
          </a:p>
          <a:p>
            <a:pPr lvl="1"/>
            <a:r>
              <a:rPr lang="en-US" dirty="0"/>
              <a:t>If the dry run doesn’t have an error, and you should see a partial </a:t>
            </a:r>
            <a:r>
              <a:rPr lang="en-US" dirty="0" err="1"/>
              <a:t>snakemake</a:t>
            </a:r>
            <a:r>
              <a:rPr lang="en-US" dirty="0"/>
              <a:t> output which will show you a list of rules that will be run in green text</a:t>
            </a:r>
          </a:p>
          <a:p>
            <a:r>
              <a:rPr lang="en-US" dirty="0"/>
              <a:t>Test run</a:t>
            </a:r>
          </a:p>
          <a:p>
            <a:pPr lvl="1"/>
            <a:r>
              <a:rPr lang="en-US" dirty="0" err="1"/>
              <a:t>Snakemake</a:t>
            </a:r>
            <a:r>
              <a:rPr lang="en-US" dirty="0"/>
              <a:t> knows which rules to run based on what output you ask it to produce. If you don’t specify one (like in my example on the previous slide) it assumes you want to whole thing, the input to the first rule, called “All”. But you probably don’t want the whole thing just yet.</a:t>
            </a:r>
          </a:p>
          <a:p>
            <a:pPr lvl="1"/>
            <a:r>
              <a:rPr lang="en-US" dirty="0"/>
              <a:t>I suggest first specifying that you just want the output of the rule “</a:t>
            </a:r>
            <a:r>
              <a:rPr lang="en-US" dirty="0" err="1"/>
              <a:t>make_gtf_R_object</a:t>
            </a:r>
            <a:r>
              <a:rPr lang="en-US" dirty="0"/>
              <a:t>”, which has one input file and one output file.</a:t>
            </a:r>
          </a:p>
          <a:p>
            <a:pPr lvl="2"/>
            <a:r>
              <a:rPr lang="en-US" dirty="0"/>
              <a:t>The input file is the full path the a </a:t>
            </a:r>
            <a:r>
              <a:rPr lang="en-US" dirty="0" err="1"/>
              <a:t>gtf</a:t>
            </a:r>
            <a:r>
              <a:rPr lang="en-US" dirty="0"/>
              <a:t> file you specified in the project config file under the name '</a:t>
            </a:r>
            <a:r>
              <a:rPr lang="en-US" dirty="0" err="1"/>
              <a:t>refgtf</a:t>
            </a:r>
            <a:r>
              <a:rPr lang="en-US" dirty="0"/>
              <a:t>’</a:t>
            </a:r>
          </a:p>
          <a:p>
            <a:pPr lvl="2"/>
            <a:r>
              <a:rPr lang="en-US" dirty="0"/>
              <a:t>The output is 'data/</a:t>
            </a:r>
            <a:r>
              <a:rPr lang="en-US" dirty="0" err="1"/>
              <a:t>gtf.RDS</a:t>
            </a:r>
            <a:r>
              <a:rPr lang="en-US" dirty="0"/>
              <a:t>’ relative to your current working directory, which should be your project directory</a:t>
            </a:r>
          </a:p>
          <a:p>
            <a:r>
              <a:rPr lang="en-US" dirty="0"/>
              <a:t>So, a dry test run would be submitting this line:</a:t>
            </a:r>
          </a:p>
          <a:p>
            <a:pPr marL="0" indent="0">
              <a:buNone/>
            </a:pPr>
            <a:r>
              <a:rPr lang="en-US" dirty="0" err="1">
                <a:highlight>
                  <a:srgbClr val="C0C0C0"/>
                </a:highlight>
              </a:rPr>
              <a:t>snakemake</a:t>
            </a:r>
            <a:r>
              <a:rPr lang="en-US" dirty="0">
                <a:highlight>
                  <a:srgbClr val="C0C0C0"/>
                </a:highlight>
              </a:rPr>
              <a:t> --</a:t>
            </a:r>
            <a:r>
              <a:rPr lang="en-US" dirty="0" err="1">
                <a:highlight>
                  <a:srgbClr val="C0C0C0"/>
                </a:highlight>
              </a:rPr>
              <a:t>snakefile</a:t>
            </a:r>
            <a:r>
              <a:rPr lang="en-US" dirty="0">
                <a:highlight>
                  <a:srgbClr val="C0C0C0"/>
                </a:highlight>
              </a:rPr>
              <a:t> /</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a:t>
            </a:r>
            <a:r>
              <a:rPr lang="en-US" dirty="0" err="1">
                <a:highlight>
                  <a:srgbClr val="C0C0C0"/>
                </a:highlight>
              </a:rPr>
              <a:t>snakemakes</a:t>
            </a:r>
            <a:r>
              <a:rPr lang="en-US" dirty="0">
                <a:highlight>
                  <a:srgbClr val="C0C0C0"/>
                </a:highlight>
              </a:rPr>
              <a:t>/</a:t>
            </a:r>
            <a:r>
              <a:rPr lang="en-US" dirty="0" err="1">
                <a:highlight>
                  <a:srgbClr val="C0C0C0"/>
                </a:highlight>
              </a:rPr>
              <a:t>SingleCell</a:t>
            </a:r>
            <a:r>
              <a:rPr lang="en-US" dirty="0">
                <a:highlight>
                  <a:srgbClr val="C0C0C0"/>
                </a:highlight>
              </a:rPr>
              <a:t>/</a:t>
            </a:r>
            <a:r>
              <a:rPr lang="en-US" dirty="0" err="1">
                <a:highlight>
                  <a:srgbClr val="C0C0C0"/>
                </a:highlight>
              </a:rPr>
              <a:t>CITESeq</a:t>
            </a:r>
            <a:r>
              <a:rPr lang="en-US" dirty="0">
                <a:highlight>
                  <a:srgbClr val="C0C0C0"/>
                </a:highlight>
              </a:rPr>
              <a:t>/</a:t>
            </a:r>
            <a:r>
              <a:rPr lang="en-US" dirty="0" err="1">
                <a:highlight>
                  <a:srgbClr val="C0C0C0"/>
                </a:highlight>
              </a:rPr>
              <a:t>Snakefile</a:t>
            </a:r>
            <a:r>
              <a:rPr lang="en-US" dirty="0">
                <a:highlight>
                  <a:srgbClr val="C0C0C0"/>
                </a:highlight>
              </a:rPr>
              <a:t> --profile </a:t>
            </a:r>
            <a:r>
              <a:rPr lang="en-US" dirty="0" err="1">
                <a:highlight>
                  <a:srgbClr val="C0C0C0"/>
                </a:highlight>
              </a:rPr>
              <a:t>CITESeq</a:t>
            </a:r>
            <a:r>
              <a:rPr lang="en-US" dirty="0">
                <a:highlight>
                  <a:srgbClr val="C0C0C0"/>
                </a:highlight>
              </a:rPr>
              <a:t> –np data/</a:t>
            </a:r>
            <a:r>
              <a:rPr lang="en-US" dirty="0" err="1">
                <a:highlight>
                  <a:srgbClr val="C0C0C0"/>
                </a:highlight>
              </a:rPr>
              <a:t>gtf.RDS</a:t>
            </a:r>
            <a:endParaRPr lang="en-US" dirty="0">
              <a:highlight>
                <a:srgbClr val="C0C0C0"/>
              </a:highlight>
            </a:endParaRPr>
          </a:p>
          <a:p>
            <a:endParaRPr lang="en-US" dirty="0"/>
          </a:p>
        </p:txBody>
      </p:sp>
    </p:spTree>
    <p:extLst>
      <p:ext uri="{BB962C8B-B14F-4D97-AF65-F5344CB8AC3E}">
        <p14:creationId xmlns:p14="http://schemas.microsoft.com/office/powerpoint/2010/main" val="262556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63EE-AB05-401A-886E-5CEA80E0FF27}"/>
              </a:ext>
            </a:extLst>
          </p:cNvPr>
          <p:cNvSpPr>
            <a:spLocks noGrp="1"/>
          </p:cNvSpPr>
          <p:nvPr>
            <p:ph type="title"/>
          </p:nvPr>
        </p:nvSpPr>
        <p:spPr/>
        <p:txBody>
          <a:bodyPr/>
          <a:lstStyle/>
          <a:p>
            <a:pPr algn="ctr"/>
            <a:r>
              <a:rPr lang="en-US" dirty="0"/>
              <a:t>BCL (binary base call) format </a:t>
            </a:r>
          </a:p>
        </p:txBody>
      </p:sp>
      <p:pic>
        <p:nvPicPr>
          <p:cNvPr id="2052" name="Picture 4" descr="NGS Platforms : Genomic Sciences Laboratory">
            <a:extLst>
              <a:ext uri="{FF2B5EF4-FFF2-40B4-BE49-F238E27FC236}">
                <a16:creationId xmlns:a16="http://schemas.microsoft.com/office/drawing/2014/main" id="{3F09DCDE-19BF-490B-BEBC-A94C7E2014C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13" b="90000" l="10000" r="90000">
                        <a14:foregroundMark x1="16833" y1="21250" x2="36167" y2="30625"/>
                        <a14:foregroundMark x1="36167" y1="30625" x2="40167" y2="45000"/>
                        <a14:foregroundMark x1="40167" y1="45000" x2="31667" y2="45938"/>
                        <a14:foregroundMark x1="31667" y1="45938" x2="25000" y2="35938"/>
                        <a14:foregroundMark x1="25000" y1="35938" x2="19667" y2="48438"/>
                        <a14:foregroundMark x1="19667" y1="48438" x2="17667" y2="57500"/>
                        <a14:foregroundMark x1="17500" y1="20938" x2="24167" y2="21563"/>
                        <a14:foregroundMark x1="17167" y1="18438" x2="14833" y2="23438"/>
                        <a14:foregroundMark x1="16000" y1="59375" x2="15833" y2="79375"/>
                        <a14:foregroundMark x1="45333" y1="7813" x2="55333" y2="6250"/>
                        <a14:foregroundMark x1="55333" y1="6250" x2="73333" y2="6875"/>
                        <a14:foregroundMark x1="51833" y1="20313" x2="63833" y2="23125"/>
                        <a14:foregroundMark x1="67000" y1="14688" x2="58833" y2="22188"/>
                        <a14:foregroundMark x1="58833" y1="22188" x2="53000" y2="22188"/>
                        <a14:foregroundMark x1="44500" y1="5000" x2="63000" y2="2813"/>
                        <a14:foregroundMark x1="63000" y1="2813" x2="71833" y2="3438"/>
                        <a14:foregroundMark x1="68167" y1="11563" x2="68167" y2="27813"/>
                        <a14:foregroundMark x1="68167" y1="27813" x2="60000" y2="33438"/>
                        <a14:foregroundMark x1="60000" y1="33438" x2="53667" y2="21563"/>
                        <a14:foregroundMark x1="53667" y1="21563" x2="51000" y2="9063"/>
                        <a14:foregroundMark x1="51000" y1="20938" x2="50333" y2="38750"/>
                        <a14:foregroundMark x1="52500" y1="15625" x2="66167" y2="10000"/>
                        <a14:foregroundMark x1="64500" y1="21875" x2="63333" y2="30938"/>
                        <a14:foregroundMark x1="42333" y1="22813" x2="25167" y2="22500"/>
                        <a14:foregroundMark x1="25167" y1="22500" x2="25000" y2="22500"/>
                        <a14:foregroundMark x1="40667" y1="19063" x2="16833" y2="19063"/>
                        <a14:foregroundMark x1="16833" y1="58750" x2="17167" y2="40625"/>
                        <a14:foregroundMark x1="17167" y1="40625" x2="20833" y2="21875"/>
                        <a14:foregroundMark x1="14500" y1="57500" x2="18167" y2="23125"/>
                        <a14:foregroundMark x1="15000" y1="39688" x2="14333" y2="56563"/>
                        <a14:foregroundMark x1="15000" y1="50000" x2="14833" y2="38438"/>
                      </a14:backgroundRemoval>
                    </a14:imgEffect>
                  </a14:imgLayer>
                </a14:imgProps>
              </a:ext>
              <a:ext uri="{28A0092B-C50C-407E-A947-70E740481C1C}">
                <a14:useLocalDpi xmlns:a14="http://schemas.microsoft.com/office/drawing/2010/main" val="0"/>
              </a:ext>
            </a:extLst>
          </a:blip>
          <a:srcRect/>
          <a:stretch>
            <a:fillRect/>
          </a:stretch>
        </p:blipFill>
        <p:spPr bwMode="auto">
          <a:xfrm>
            <a:off x="0" y="2501900"/>
            <a:ext cx="3710940" cy="19791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 Source Sequencing">
            <a:extLst>
              <a:ext uri="{FF2B5EF4-FFF2-40B4-BE49-F238E27FC236}">
                <a16:creationId xmlns:a16="http://schemas.microsoft.com/office/drawing/2014/main" id="{1859A47F-903F-46F6-BA80-978B2079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340" y="2376487"/>
            <a:ext cx="2819400" cy="21050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E5B0A5EC-4AC8-47A5-BF7C-1311E5FB2F49}"/>
              </a:ext>
            </a:extLst>
          </p:cNvPr>
          <p:cNvGraphicFramePr>
            <a:graphicFrameLocks noGrp="1"/>
          </p:cNvGraphicFramePr>
          <p:nvPr>
            <p:extLst>
              <p:ext uri="{D42A27DB-BD31-4B8C-83A1-F6EECF244321}">
                <p14:modId xmlns:p14="http://schemas.microsoft.com/office/powerpoint/2010/main" val="3114249100"/>
              </p:ext>
            </p:extLst>
          </p:nvPr>
        </p:nvGraphicFramePr>
        <p:xfrm>
          <a:off x="7950661" y="2131060"/>
          <a:ext cx="3853412" cy="2595880"/>
        </p:xfrm>
        <a:graphic>
          <a:graphicData uri="http://schemas.openxmlformats.org/drawingml/2006/table">
            <a:tbl>
              <a:tblPr firstRow="1" bandRow="1">
                <a:tableStyleId>{073A0DAA-6AF3-43AB-8588-CEC1D06C72B9}</a:tableStyleId>
              </a:tblPr>
              <a:tblGrid>
                <a:gridCol w="786016">
                  <a:extLst>
                    <a:ext uri="{9D8B030D-6E8A-4147-A177-3AD203B41FA5}">
                      <a16:colId xmlns:a16="http://schemas.microsoft.com/office/drawing/2014/main" val="4281425579"/>
                    </a:ext>
                  </a:extLst>
                </a:gridCol>
                <a:gridCol w="789709">
                  <a:extLst>
                    <a:ext uri="{9D8B030D-6E8A-4147-A177-3AD203B41FA5}">
                      <a16:colId xmlns:a16="http://schemas.microsoft.com/office/drawing/2014/main" val="3127422988"/>
                    </a:ext>
                  </a:extLst>
                </a:gridCol>
                <a:gridCol w="1305098">
                  <a:extLst>
                    <a:ext uri="{9D8B030D-6E8A-4147-A177-3AD203B41FA5}">
                      <a16:colId xmlns:a16="http://schemas.microsoft.com/office/drawing/2014/main" val="2773452811"/>
                    </a:ext>
                  </a:extLst>
                </a:gridCol>
                <a:gridCol w="972589">
                  <a:extLst>
                    <a:ext uri="{9D8B030D-6E8A-4147-A177-3AD203B41FA5}">
                      <a16:colId xmlns:a16="http://schemas.microsoft.com/office/drawing/2014/main" val="832532146"/>
                    </a:ext>
                  </a:extLst>
                </a:gridCol>
              </a:tblGrid>
              <a:tr h="370840">
                <a:tc>
                  <a:txBody>
                    <a:bodyPr/>
                    <a:lstStyle/>
                    <a:p>
                      <a:r>
                        <a:rPr lang="en-US" dirty="0"/>
                        <a:t>Color</a:t>
                      </a:r>
                    </a:p>
                  </a:txBody>
                  <a:tcPr/>
                </a:tc>
                <a:tc>
                  <a:txBody>
                    <a:bodyPr/>
                    <a:lstStyle/>
                    <a:p>
                      <a:r>
                        <a:rPr lang="en-US" dirty="0"/>
                        <a:t>Base</a:t>
                      </a:r>
                    </a:p>
                  </a:txBody>
                  <a:tcPr/>
                </a:tc>
                <a:tc>
                  <a:txBody>
                    <a:bodyPr/>
                    <a:lstStyle/>
                    <a:p>
                      <a:r>
                        <a:rPr lang="en-US" dirty="0"/>
                        <a:t>Confidence</a:t>
                      </a:r>
                    </a:p>
                  </a:txBody>
                  <a:tcPr/>
                </a:tc>
                <a:tc>
                  <a:txBody>
                    <a:bodyPr/>
                    <a:lstStyle/>
                    <a:p>
                      <a:r>
                        <a:rPr lang="en-US" dirty="0"/>
                        <a:t>Position</a:t>
                      </a:r>
                    </a:p>
                  </a:txBody>
                  <a:tcPr/>
                </a:tc>
                <a:extLst>
                  <a:ext uri="{0D108BD9-81ED-4DB2-BD59-A6C34878D82A}">
                    <a16:rowId xmlns:a16="http://schemas.microsoft.com/office/drawing/2014/main" val="2177310157"/>
                  </a:ext>
                </a:extLst>
              </a:tr>
              <a:tr h="370840">
                <a:tc>
                  <a:txBody>
                    <a:bodyPr/>
                    <a:lstStyle/>
                    <a:p>
                      <a:r>
                        <a:rPr lang="en-US" dirty="0"/>
                        <a:t>R</a:t>
                      </a:r>
                    </a:p>
                  </a:txBody>
                  <a:tcPr/>
                </a:tc>
                <a:tc>
                  <a:txBody>
                    <a:bodyPr/>
                    <a:lstStyle/>
                    <a:p>
                      <a:r>
                        <a:rPr lang="en-US" dirty="0"/>
                        <a:t>A</a:t>
                      </a:r>
                    </a:p>
                  </a:txBody>
                  <a:tcPr/>
                </a:tc>
                <a:tc>
                  <a:txBody>
                    <a:bodyPr/>
                    <a:lstStyle/>
                    <a:p>
                      <a:r>
                        <a:rPr lang="en-US" dirty="0"/>
                        <a:t>80%</a:t>
                      </a:r>
                    </a:p>
                  </a:txBody>
                  <a:tcPr/>
                </a:tc>
                <a:tc>
                  <a:txBody>
                    <a:bodyPr/>
                    <a:lstStyle/>
                    <a:p>
                      <a:r>
                        <a:rPr lang="en-US" dirty="0"/>
                        <a:t>Lane 1</a:t>
                      </a:r>
                    </a:p>
                  </a:txBody>
                  <a:tcPr/>
                </a:tc>
                <a:extLst>
                  <a:ext uri="{0D108BD9-81ED-4DB2-BD59-A6C34878D82A}">
                    <a16:rowId xmlns:a16="http://schemas.microsoft.com/office/drawing/2014/main" val="152723856"/>
                  </a:ext>
                </a:extLst>
              </a:tr>
              <a:tr h="370840">
                <a:tc>
                  <a:txBody>
                    <a:bodyPr/>
                    <a:lstStyle/>
                    <a:p>
                      <a:r>
                        <a:rPr lang="en-US" dirty="0"/>
                        <a:t>Y</a:t>
                      </a:r>
                    </a:p>
                  </a:txBody>
                  <a:tcPr/>
                </a:tc>
                <a:tc>
                  <a:txBody>
                    <a:bodyPr/>
                    <a:lstStyle/>
                    <a:p>
                      <a:r>
                        <a:rPr lang="en-US" dirty="0"/>
                        <a:t>C</a:t>
                      </a:r>
                    </a:p>
                  </a:txBody>
                  <a:tcPr/>
                </a:tc>
                <a:tc>
                  <a:txBody>
                    <a:bodyPr/>
                    <a:lstStyle/>
                    <a:p>
                      <a:r>
                        <a:rPr lang="en-US" dirty="0"/>
                        <a:t>73%</a:t>
                      </a:r>
                    </a:p>
                  </a:txBody>
                  <a:tcPr/>
                </a:tc>
                <a:tc>
                  <a:txBody>
                    <a:bodyPr/>
                    <a:lstStyle/>
                    <a:p>
                      <a:r>
                        <a:rPr lang="en-US" dirty="0"/>
                        <a:t>Lane 1</a:t>
                      </a:r>
                    </a:p>
                  </a:txBody>
                  <a:tcPr/>
                </a:tc>
                <a:extLst>
                  <a:ext uri="{0D108BD9-81ED-4DB2-BD59-A6C34878D82A}">
                    <a16:rowId xmlns:a16="http://schemas.microsoft.com/office/drawing/2014/main" val="4164835889"/>
                  </a:ext>
                </a:extLst>
              </a:tr>
              <a:tr h="370840">
                <a:tc>
                  <a:txBody>
                    <a:bodyPr/>
                    <a:lstStyle/>
                    <a:p>
                      <a:r>
                        <a:rPr lang="en-US" dirty="0"/>
                        <a:t>B</a:t>
                      </a:r>
                    </a:p>
                  </a:txBody>
                  <a:tcPr/>
                </a:tc>
                <a:tc>
                  <a:txBody>
                    <a:bodyPr/>
                    <a:lstStyle/>
                    <a:p>
                      <a:r>
                        <a:rPr lang="en-US" dirty="0"/>
                        <a:t>T</a:t>
                      </a:r>
                    </a:p>
                  </a:txBody>
                  <a:tcPr/>
                </a:tc>
                <a:tc>
                  <a:txBody>
                    <a:bodyPr/>
                    <a:lstStyle/>
                    <a:p>
                      <a:r>
                        <a:rPr lang="en-US" dirty="0"/>
                        <a:t>65%</a:t>
                      </a:r>
                    </a:p>
                  </a:txBody>
                  <a:tcPr/>
                </a:tc>
                <a:tc>
                  <a:txBody>
                    <a:bodyPr/>
                    <a:lstStyle/>
                    <a:p>
                      <a:r>
                        <a:rPr lang="en-US" dirty="0"/>
                        <a:t>Lane1</a:t>
                      </a:r>
                    </a:p>
                  </a:txBody>
                  <a:tcPr/>
                </a:tc>
                <a:extLst>
                  <a:ext uri="{0D108BD9-81ED-4DB2-BD59-A6C34878D82A}">
                    <a16:rowId xmlns:a16="http://schemas.microsoft.com/office/drawing/2014/main" val="1593639434"/>
                  </a:ext>
                </a:extLst>
              </a:tr>
              <a:tr h="370840">
                <a:tc>
                  <a:txBody>
                    <a:bodyPr/>
                    <a:lstStyle/>
                    <a:p>
                      <a:r>
                        <a:rPr lang="en-US" dirty="0"/>
                        <a:t>R</a:t>
                      </a:r>
                    </a:p>
                  </a:txBody>
                  <a:tcPr/>
                </a:tc>
                <a:tc>
                  <a:txBody>
                    <a:bodyPr/>
                    <a:lstStyle/>
                    <a:p>
                      <a:r>
                        <a:rPr lang="en-US" dirty="0"/>
                        <a:t>A</a:t>
                      </a:r>
                    </a:p>
                  </a:txBody>
                  <a:tcPr/>
                </a:tc>
                <a:tc>
                  <a:txBody>
                    <a:bodyPr/>
                    <a:lstStyle/>
                    <a:p>
                      <a:r>
                        <a:rPr lang="en-US" dirty="0"/>
                        <a:t>82%</a:t>
                      </a:r>
                    </a:p>
                  </a:txBody>
                  <a:tcPr/>
                </a:tc>
                <a:tc>
                  <a:txBody>
                    <a:bodyPr/>
                    <a:lstStyle/>
                    <a:p>
                      <a:r>
                        <a:rPr lang="en-US" dirty="0"/>
                        <a:t>Lane 1</a:t>
                      </a:r>
                    </a:p>
                  </a:txBody>
                  <a:tcPr/>
                </a:tc>
                <a:extLst>
                  <a:ext uri="{0D108BD9-81ED-4DB2-BD59-A6C34878D82A}">
                    <a16:rowId xmlns:a16="http://schemas.microsoft.com/office/drawing/2014/main" val="3397859638"/>
                  </a:ext>
                </a:extLst>
              </a:tr>
              <a:tr h="370840">
                <a:tc>
                  <a:txBody>
                    <a:bodyPr/>
                    <a:lstStyle/>
                    <a:p>
                      <a:r>
                        <a:rPr lang="en-US" dirty="0"/>
                        <a:t>G</a:t>
                      </a:r>
                    </a:p>
                  </a:txBody>
                  <a:tcPr/>
                </a:tc>
                <a:tc>
                  <a:txBody>
                    <a:bodyPr/>
                    <a:lstStyle/>
                    <a:p>
                      <a:r>
                        <a:rPr lang="en-US" dirty="0"/>
                        <a:t>G</a:t>
                      </a:r>
                    </a:p>
                  </a:txBody>
                  <a:tcPr/>
                </a:tc>
                <a:tc>
                  <a:txBody>
                    <a:bodyPr/>
                    <a:lstStyle/>
                    <a:p>
                      <a:r>
                        <a:rPr lang="en-US" dirty="0"/>
                        <a:t>90%</a:t>
                      </a:r>
                    </a:p>
                  </a:txBody>
                  <a:tcPr/>
                </a:tc>
                <a:tc>
                  <a:txBody>
                    <a:bodyPr/>
                    <a:lstStyle/>
                    <a:p>
                      <a:r>
                        <a:rPr lang="en-US" dirty="0"/>
                        <a:t>Lane1</a:t>
                      </a:r>
                    </a:p>
                  </a:txBody>
                  <a:tcPr/>
                </a:tc>
                <a:extLst>
                  <a:ext uri="{0D108BD9-81ED-4DB2-BD59-A6C34878D82A}">
                    <a16:rowId xmlns:a16="http://schemas.microsoft.com/office/drawing/2014/main" val="1118043752"/>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252872203"/>
                  </a:ext>
                </a:extLst>
              </a:tr>
            </a:tbl>
          </a:graphicData>
        </a:graphic>
      </p:graphicFrame>
      <p:cxnSp>
        <p:nvCxnSpPr>
          <p:cNvPr id="10" name="Straight Arrow Connector 9">
            <a:extLst>
              <a:ext uri="{FF2B5EF4-FFF2-40B4-BE49-F238E27FC236}">
                <a16:creationId xmlns:a16="http://schemas.microsoft.com/office/drawing/2014/main" id="{CF66DB04-4858-4407-82FF-66C3AAFCFABB}"/>
              </a:ext>
            </a:extLst>
          </p:cNvPr>
          <p:cNvCxnSpPr>
            <a:cxnSpLocks/>
          </p:cNvCxnSpPr>
          <p:nvPr/>
        </p:nvCxnSpPr>
        <p:spPr>
          <a:xfrm>
            <a:off x="6292735" y="2664368"/>
            <a:ext cx="165792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B0854A-46DC-4626-947A-158232293F14}"/>
              </a:ext>
            </a:extLst>
          </p:cNvPr>
          <p:cNvCxnSpPr>
            <a:cxnSpLocks/>
          </p:cNvCxnSpPr>
          <p:nvPr/>
        </p:nvCxnSpPr>
        <p:spPr>
          <a:xfrm flipV="1">
            <a:off x="6018415" y="3057837"/>
            <a:ext cx="1932246" cy="16348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556901-CF08-4D3A-B16A-038550FD3A45}"/>
              </a:ext>
            </a:extLst>
          </p:cNvPr>
          <p:cNvCxnSpPr>
            <a:cxnSpLocks/>
          </p:cNvCxnSpPr>
          <p:nvPr/>
        </p:nvCxnSpPr>
        <p:spPr>
          <a:xfrm>
            <a:off x="6234545" y="3428999"/>
            <a:ext cx="1716116" cy="39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11E177-2BE2-4BCB-B780-0C1D613B8D4C}"/>
              </a:ext>
            </a:extLst>
          </p:cNvPr>
          <p:cNvCxnSpPr>
            <a:cxnSpLocks/>
          </p:cNvCxnSpPr>
          <p:nvPr/>
        </p:nvCxnSpPr>
        <p:spPr>
          <a:xfrm>
            <a:off x="6234545" y="3944528"/>
            <a:ext cx="1716116" cy="21890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D51D2E-E975-4CE5-A367-B0EFFC6659C5}"/>
              </a:ext>
            </a:extLst>
          </p:cNvPr>
          <p:cNvCxnSpPr>
            <a:cxnSpLocks/>
          </p:cNvCxnSpPr>
          <p:nvPr/>
        </p:nvCxnSpPr>
        <p:spPr>
          <a:xfrm>
            <a:off x="2881977" y="3491484"/>
            <a:ext cx="122451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52F555-C5E8-40FA-BB3D-57E5A6F97FCE}"/>
              </a:ext>
            </a:extLst>
          </p:cNvPr>
          <p:cNvSpPr txBox="1"/>
          <p:nvPr/>
        </p:nvSpPr>
        <p:spPr>
          <a:xfrm>
            <a:off x="8152476" y="1427324"/>
            <a:ext cx="3449782" cy="646331"/>
          </a:xfrm>
          <a:prstGeom prst="rect">
            <a:avLst/>
          </a:prstGeom>
          <a:noFill/>
        </p:spPr>
        <p:txBody>
          <a:bodyPr wrap="square" rtlCol="0">
            <a:spAutoFit/>
          </a:bodyPr>
          <a:lstStyle/>
          <a:p>
            <a:r>
              <a:rPr lang="en-US" dirty="0"/>
              <a:t>BCL Files are generated in Real time at each cycle of sequencing</a:t>
            </a:r>
          </a:p>
        </p:txBody>
      </p:sp>
      <p:sp>
        <p:nvSpPr>
          <p:cNvPr id="26" name="TextBox 25">
            <a:extLst>
              <a:ext uri="{FF2B5EF4-FFF2-40B4-BE49-F238E27FC236}">
                <a16:creationId xmlns:a16="http://schemas.microsoft.com/office/drawing/2014/main" id="{E536D1BB-9CFA-4D8B-BFD4-BA1B49F3AEA1}"/>
              </a:ext>
            </a:extLst>
          </p:cNvPr>
          <p:cNvSpPr txBox="1"/>
          <p:nvPr/>
        </p:nvSpPr>
        <p:spPr>
          <a:xfrm>
            <a:off x="8152476" y="4782327"/>
            <a:ext cx="3449782" cy="369332"/>
          </a:xfrm>
          <a:prstGeom prst="rect">
            <a:avLst/>
          </a:prstGeom>
          <a:noFill/>
        </p:spPr>
        <p:txBody>
          <a:bodyPr wrap="square" rtlCol="0">
            <a:spAutoFit/>
          </a:bodyPr>
          <a:lstStyle/>
          <a:p>
            <a:r>
              <a:rPr lang="en-US" dirty="0"/>
              <a:t>1 cycle = 1 bp being read.</a:t>
            </a:r>
          </a:p>
        </p:txBody>
      </p:sp>
      <p:sp>
        <p:nvSpPr>
          <p:cNvPr id="3" name="TextBox 2">
            <a:extLst>
              <a:ext uri="{FF2B5EF4-FFF2-40B4-BE49-F238E27FC236}">
                <a16:creationId xmlns:a16="http://schemas.microsoft.com/office/drawing/2014/main" id="{C8DD36FF-0F46-2E10-C2AC-519DCA7DAFE2}"/>
              </a:ext>
            </a:extLst>
          </p:cNvPr>
          <p:cNvSpPr txBox="1"/>
          <p:nvPr/>
        </p:nvSpPr>
        <p:spPr>
          <a:xfrm>
            <a:off x="387927" y="1888989"/>
            <a:ext cx="3449782" cy="369332"/>
          </a:xfrm>
          <a:prstGeom prst="rect">
            <a:avLst/>
          </a:prstGeom>
          <a:noFill/>
        </p:spPr>
        <p:txBody>
          <a:bodyPr wrap="square" rtlCol="0">
            <a:spAutoFit/>
          </a:bodyPr>
          <a:lstStyle/>
          <a:p>
            <a:r>
              <a:rPr lang="en-US" dirty="0"/>
              <a:t>Illumina sequencing machine</a:t>
            </a:r>
          </a:p>
        </p:txBody>
      </p:sp>
      <p:pic>
        <p:nvPicPr>
          <p:cNvPr id="5" name="Picture 4">
            <a:extLst>
              <a:ext uri="{FF2B5EF4-FFF2-40B4-BE49-F238E27FC236}">
                <a16:creationId xmlns:a16="http://schemas.microsoft.com/office/drawing/2014/main" id="{738926FC-46BE-8994-6D64-39651DA8B778}"/>
              </a:ext>
            </a:extLst>
          </p:cNvPr>
          <p:cNvPicPr>
            <a:picLocks noChangeAspect="1"/>
          </p:cNvPicPr>
          <p:nvPr/>
        </p:nvPicPr>
        <p:blipFill rotWithShape="1">
          <a:blip r:embed="rId5"/>
          <a:srcRect l="15887" t="75927" r="3181" b="11828"/>
          <a:stretch/>
        </p:blipFill>
        <p:spPr>
          <a:xfrm>
            <a:off x="88490" y="5583126"/>
            <a:ext cx="12915904" cy="1099276"/>
          </a:xfrm>
          <a:prstGeom prst="rect">
            <a:avLst/>
          </a:prstGeom>
        </p:spPr>
      </p:pic>
      <p:sp>
        <p:nvSpPr>
          <p:cNvPr id="4" name="TextBox 3">
            <a:extLst>
              <a:ext uri="{FF2B5EF4-FFF2-40B4-BE49-F238E27FC236}">
                <a16:creationId xmlns:a16="http://schemas.microsoft.com/office/drawing/2014/main" id="{B3C938D1-B8E8-F0F6-938A-1631FF5713BB}"/>
              </a:ext>
            </a:extLst>
          </p:cNvPr>
          <p:cNvSpPr txBox="1"/>
          <p:nvPr/>
        </p:nvSpPr>
        <p:spPr>
          <a:xfrm>
            <a:off x="52214" y="5213794"/>
            <a:ext cx="7040389" cy="369332"/>
          </a:xfrm>
          <a:prstGeom prst="rect">
            <a:avLst/>
          </a:prstGeom>
          <a:noFill/>
        </p:spPr>
        <p:txBody>
          <a:bodyPr wrap="none" rtlCol="0">
            <a:spAutoFit/>
          </a:bodyPr>
          <a:lstStyle/>
          <a:p>
            <a:r>
              <a:rPr lang="en-US" dirty="0"/>
              <a:t>Example raw sequencing output, located in </a:t>
            </a:r>
            <a:r>
              <a:rPr lang="en-US" dirty="0" err="1"/>
              <a:t>douek_lab</a:t>
            </a:r>
            <a:r>
              <a:rPr lang="en-US" dirty="0"/>
              <a:t> directory on Locus:</a:t>
            </a:r>
          </a:p>
        </p:txBody>
      </p:sp>
    </p:spTree>
    <p:extLst>
      <p:ext uri="{BB962C8B-B14F-4D97-AF65-F5344CB8AC3E}">
        <p14:creationId xmlns:p14="http://schemas.microsoft.com/office/powerpoint/2010/main" val="269539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E589-BF81-4D7E-CA55-A8EA7B4FF4EA}"/>
              </a:ext>
            </a:extLst>
          </p:cNvPr>
          <p:cNvSpPr>
            <a:spLocks noGrp="1"/>
          </p:cNvSpPr>
          <p:nvPr>
            <p:ph type="title"/>
          </p:nvPr>
        </p:nvSpPr>
        <p:spPr/>
        <p:txBody>
          <a:bodyPr/>
          <a:lstStyle/>
          <a:p>
            <a:r>
              <a:rPr lang="en-US" dirty="0"/>
              <a:t>Cell Ranger </a:t>
            </a:r>
            <a:r>
              <a:rPr lang="en-US" dirty="0" err="1"/>
              <a:t>mkfastq</a:t>
            </a:r>
            <a:endParaRPr lang="en-US" dirty="0"/>
          </a:p>
        </p:txBody>
      </p:sp>
      <p:sp>
        <p:nvSpPr>
          <p:cNvPr id="3" name="Content Placeholder 2">
            <a:extLst>
              <a:ext uri="{FF2B5EF4-FFF2-40B4-BE49-F238E27FC236}">
                <a16:creationId xmlns:a16="http://schemas.microsoft.com/office/drawing/2014/main" id="{0A97B92B-E037-0A7E-DB3E-C3EE5F559807}"/>
              </a:ext>
            </a:extLst>
          </p:cNvPr>
          <p:cNvSpPr>
            <a:spLocks noGrp="1"/>
          </p:cNvSpPr>
          <p:nvPr>
            <p:ph idx="1"/>
          </p:nvPr>
        </p:nvSpPr>
        <p:spPr/>
        <p:txBody>
          <a:bodyPr/>
          <a:lstStyle/>
          <a:p>
            <a:pPr marL="0" indent="0">
              <a:buNone/>
            </a:pPr>
            <a:r>
              <a:rPr lang="en-US" dirty="0"/>
              <a:t>BCL -&gt; </a:t>
            </a:r>
            <a:r>
              <a:rPr lang="en-US" dirty="0" err="1"/>
              <a:t>Fastq</a:t>
            </a:r>
            <a:endParaRPr lang="en-US" dirty="0"/>
          </a:p>
        </p:txBody>
      </p:sp>
      <p:pic>
        <p:nvPicPr>
          <p:cNvPr id="5" name="Picture 4">
            <a:extLst>
              <a:ext uri="{FF2B5EF4-FFF2-40B4-BE49-F238E27FC236}">
                <a16:creationId xmlns:a16="http://schemas.microsoft.com/office/drawing/2014/main" id="{F99EB4F4-5457-16C9-2E1D-3A87E7256D70}"/>
              </a:ext>
            </a:extLst>
          </p:cNvPr>
          <p:cNvPicPr>
            <a:picLocks noChangeAspect="1"/>
          </p:cNvPicPr>
          <p:nvPr/>
        </p:nvPicPr>
        <p:blipFill rotWithShape="1">
          <a:blip r:embed="rId3"/>
          <a:srcRect l="16468" t="13642" r="16929" b="40725"/>
          <a:stretch/>
        </p:blipFill>
        <p:spPr>
          <a:xfrm>
            <a:off x="154519" y="2310580"/>
            <a:ext cx="8827119" cy="3401962"/>
          </a:xfrm>
          <a:prstGeom prst="rect">
            <a:avLst/>
          </a:prstGeom>
        </p:spPr>
      </p:pic>
      <p:pic>
        <p:nvPicPr>
          <p:cNvPr id="7" name="Picture 6">
            <a:extLst>
              <a:ext uri="{FF2B5EF4-FFF2-40B4-BE49-F238E27FC236}">
                <a16:creationId xmlns:a16="http://schemas.microsoft.com/office/drawing/2014/main" id="{D7C352CC-257F-9EF3-FA72-ACEA957D5785}"/>
              </a:ext>
            </a:extLst>
          </p:cNvPr>
          <p:cNvPicPr>
            <a:picLocks noChangeAspect="1"/>
          </p:cNvPicPr>
          <p:nvPr/>
        </p:nvPicPr>
        <p:blipFill rotWithShape="1">
          <a:blip r:embed="rId4"/>
          <a:srcRect l="16630" t="12899" r="69103" b="50000"/>
          <a:stretch/>
        </p:blipFill>
        <p:spPr>
          <a:xfrm>
            <a:off x="9246993" y="2306664"/>
            <a:ext cx="2505352" cy="3664973"/>
          </a:xfrm>
          <a:prstGeom prst="rect">
            <a:avLst/>
          </a:prstGeom>
        </p:spPr>
      </p:pic>
      <p:sp>
        <p:nvSpPr>
          <p:cNvPr id="8" name="TextBox 7">
            <a:extLst>
              <a:ext uri="{FF2B5EF4-FFF2-40B4-BE49-F238E27FC236}">
                <a16:creationId xmlns:a16="http://schemas.microsoft.com/office/drawing/2014/main" id="{848D388D-C026-F7EF-2F2E-D029949B6449}"/>
              </a:ext>
            </a:extLst>
          </p:cNvPr>
          <p:cNvSpPr txBox="1"/>
          <p:nvPr/>
        </p:nvSpPr>
        <p:spPr>
          <a:xfrm>
            <a:off x="9246993" y="1178009"/>
            <a:ext cx="3796306" cy="923330"/>
          </a:xfrm>
          <a:prstGeom prst="rect">
            <a:avLst/>
          </a:prstGeom>
          <a:noFill/>
        </p:spPr>
        <p:txBody>
          <a:bodyPr wrap="square" rtlCol="0">
            <a:spAutoFit/>
          </a:bodyPr>
          <a:lstStyle/>
          <a:p>
            <a:r>
              <a:rPr lang="en-US" b="0" i="0" dirty="0">
                <a:solidFill>
                  <a:srgbClr val="333333"/>
                </a:solidFill>
                <a:effectLst/>
                <a:latin typeface="Open Sans" panose="020B0606030504020204" pitchFamily="34" charset="0"/>
              </a:rPr>
              <a:t>The 10x Genomics sample index that was used in library construction</a:t>
            </a:r>
            <a:endParaRPr lang="en-US" dirty="0"/>
          </a:p>
        </p:txBody>
      </p:sp>
    </p:spTree>
    <p:extLst>
      <p:ext uri="{BB962C8B-B14F-4D97-AF65-F5344CB8AC3E}">
        <p14:creationId xmlns:p14="http://schemas.microsoft.com/office/powerpoint/2010/main" val="2245792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A5F4-35AB-F0F8-E5DA-302DAE29192A}"/>
              </a:ext>
            </a:extLst>
          </p:cNvPr>
          <p:cNvSpPr>
            <a:spLocks noGrp="1"/>
          </p:cNvSpPr>
          <p:nvPr>
            <p:ph type="title"/>
          </p:nvPr>
        </p:nvSpPr>
        <p:spPr>
          <a:xfrm>
            <a:off x="838200" y="0"/>
            <a:ext cx="10515600" cy="1325563"/>
          </a:xfrm>
        </p:spPr>
        <p:txBody>
          <a:bodyPr/>
          <a:lstStyle/>
          <a:p>
            <a:pPr algn="ctr"/>
            <a:r>
              <a:rPr lang="en-US" dirty="0" err="1"/>
              <a:t>Mkfastq</a:t>
            </a:r>
            <a:r>
              <a:rPr lang="en-US" dirty="0"/>
              <a:t> output</a:t>
            </a:r>
          </a:p>
        </p:txBody>
      </p:sp>
      <p:pic>
        <p:nvPicPr>
          <p:cNvPr id="5" name="Picture 4">
            <a:extLst>
              <a:ext uri="{FF2B5EF4-FFF2-40B4-BE49-F238E27FC236}">
                <a16:creationId xmlns:a16="http://schemas.microsoft.com/office/drawing/2014/main" id="{9FB98360-D5BC-78C7-EA61-76BE48376DA4}"/>
              </a:ext>
            </a:extLst>
          </p:cNvPr>
          <p:cNvPicPr>
            <a:picLocks noChangeAspect="1"/>
          </p:cNvPicPr>
          <p:nvPr/>
        </p:nvPicPr>
        <p:blipFill rotWithShape="1">
          <a:blip r:embed="rId3"/>
          <a:srcRect l="15815" t="64092" r="11060" b="9931"/>
          <a:stretch/>
        </p:blipFill>
        <p:spPr>
          <a:xfrm>
            <a:off x="300160" y="1513607"/>
            <a:ext cx="12677845" cy="2533382"/>
          </a:xfrm>
          <a:prstGeom prst="rect">
            <a:avLst/>
          </a:prstGeom>
        </p:spPr>
      </p:pic>
      <p:pic>
        <p:nvPicPr>
          <p:cNvPr id="7" name="Picture 6">
            <a:extLst>
              <a:ext uri="{FF2B5EF4-FFF2-40B4-BE49-F238E27FC236}">
                <a16:creationId xmlns:a16="http://schemas.microsoft.com/office/drawing/2014/main" id="{8C3B615F-8187-7CA5-8751-2AD45840619E}"/>
              </a:ext>
            </a:extLst>
          </p:cNvPr>
          <p:cNvPicPr>
            <a:picLocks noChangeAspect="1"/>
          </p:cNvPicPr>
          <p:nvPr/>
        </p:nvPicPr>
        <p:blipFill rotWithShape="1">
          <a:blip r:embed="rId4"/>
          <a:srcRect l="15652" t="67246" r="41956" b="11884"/>
          <a:stretch/>
        </p:blipFill>
        <p:spPr>
          <a:xfrm>
            <a:off x="1026160" y="4219942"/>
            <a:ext cx="10439634" cy="2890976"/>
          </a:xfrm>
          <a:prstGeom prst="rect">
            <a:avLst/>
          </a:prstGeom>
        </p:spPr>
      </p:pic>
    </p:spTree>
    <p:extLst>
      <p:ext uri="{BB962C8B-B14F-4D97-AF65-F5344CB8AC3E}">
        <p14:creationId xmlns:p14="http://schemas.microsoft.com/office/powerpoint/2010/main" val="13762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65C9-921F-CD99-D67F-8F4EECDE810C}"/>
              </a:ext>
            </a:extLst>
          </p:cNvPr>
          <p:cNvSpPr>
            <a:spLocks noGrp="1"/>
          </p:cNvSpPr>
          <p:nvPr>
            <p:ph type="title"/>
          </p:nvPr>
        </p:nvSpPr>
        <p:spPr>
          <a:xfrm>
            <a:off x="718619" y="-6032"/>
            <a:ext cx="10515600" cy="1325563"/>
          </a:xfrm>
        </p:spPr>
        <p:txBody>
          <a:bodyPr/>
          <a:lstStyle/>
          <a:p>
            <a:pPr algn="ctr"/>
            <a:r>
              <a:rPr lang="en-US" dirty="0"/>
              <a:t>Cell Ranger multi</a:t>
            </a:r>
          </a:p>
        </p:txBody>
      </p:sp>
      <p:grpSp>
        <p:nvGrpSpPr>
          <p:cNvPr id="9" name="Group 8">
            <a:extLst>
              <a:ext uri="{FF2B5EF4-FFF2-40B4-BE49-F238E27FC236}">
                <a16:creationId xmlns:a16="http://schemas.microsoft.com/office/drawing/2014/main" id="{E2EB64F6-9797-16DC-036D-FC44A6988D11}"/>
              </a:ext>
            </a:extLst>
          </p:cNvPr>
          <p:cNvGrpSpPr/>
          <p:nvPr/>
        </p:nvGrpSpPr>
        <p:grpSpPr>
          <a:xfrm>
            <a:off x="718619" y="2657704"/>
            <a:ext cx="9322087" cy="3220773"/>
            <a:chOff x="447900" y="1437957"/>
            <a:chExt cx="6301540" cy="2553382"/>
          </a:xfrm>
        </p:grpSpPr>
        <p:pic>
          <p:nvPicPr>
            <p:cNvPr id="5" name="Picture 4">
              <a:extLst>
                <a:ext uri="{FF2B5EF4-FFF2-40B4-BE49-F238E27FC236}">
                  <a16:creationId xmlns:a16="http://schemas.microsoft.com/office/drawing/2014/main" id="{ECE8A6E3-E900-6EBB-94B3-3062C9150DF1}"/>
                </a:ext>
              </a:extLst>
            </p:cNvPr>
            <p:cNvPicPr>
              <a:picLocks noChangeAspect="1"/>
            </p:cNvPicPr>
            <p:nvPr/>
          </p:nvPicPr>
          <p:blipFill rotWithShape="1">
            <a:blip r:embed="rId3"/>
            <a:srcRect l="16957" t="13732" r="45136" b="72093"/>
            <a:stretch/>
          </p:blipFill>
          <p:spPr>
            <a:xfrm>
              <a:off x="447901" y="1437957"/>
              <a:ext cx="6301539" cy="1325563"/>
            </a:xfrm>
            <a:prstGeom prst="rect">
              <a:avLst/>
            </a:prstGeom>
          </p:spPr>
        </p:pic>
        <p:pic>
          <p:nvPicPr>
            <p:cNvPr id="8" name="Picture 7">
              <a:extLst>
                <a:ext uri="{FF2B5EF4-FFF2-40B4-BE49-F238E27FC236}">
                  <a16:creationId xmlns:a16="http://schemas.microsoft.com/office/drawing/2014/main" id="{B611F627-72E6-E48B-C494-C04D2C5DB43B}"/>
                </a:ext>
              </a:extLst>
            </p:cNvPr>
            <p:cNvPicPr>
              <a:picLocks noChangeAspect="1"/>
            </p:cNvPicPr>
            <p:nvPr/>
          </p:nvPicPr>
          <p:blipFill rotWithShape="1">
            <a:blip r:embed="rId3"/>
            <a:srcRect l="16957" t="39533" r="45136" b="47417"/>
            <a:stretch/>
          </p:blipFill>
          <p:spPr>
            <a:xfrm>
              <a:off x="447900" y="2771155"/>
              <a:ext cx="6301539" cy="1220184"/>
            </a:xfrm>
            <a:prstGeom prst="rect">
              <a:avLst/>
            </a:prstGeom>
          </p:spPr>
        </p:pic>
      </p:grpSp>
      <p:sp>
        <p:nvSpPr>
          <p:cNvPr id="11" name="TextBox 10">
            <a:extLst>
              <a:ext uri="{FF2B5EF4-FFF2-40B4-BE49-F238E27FC236}">
                <a16:creationId xmlns:a16="http://schemas.microsoft.com/office/drawing/2014/main" id="{552A3E0C-3128-D421-6E6E-FCD147762485}"/>
              </a:ext>
            </a:extLst>
          </p:cNvPr>
          <p:cNvSpPr txBox="1"/>
          <p:nvPr/>
        </p:nvSpPr>
        <p:spPr>
          <a:xfrm>
            <a:off x="1183625" y="1267894"/>
            <a:ext cx="9585588" cy="1015663"/>
          </a:xfrm>
          <a:prstGeom prst="rect">
            <a:avLst/>
          </a:prstGeom>
          <a:noFill/>
        </p:spPr>
        <p:txBody>
          <a:bodyPr wrap="square">
            <a:spAutoFit/>
          </a:bodyPr>
          <a:lstStyle/>
          <a:p>
            <a:pPr marL="342900" indent="-342900">
              <a:buFont typeface="Arial" panose="020B0604020202020204" pitchFamily="34" charset="0"/>
              <a:buChar char="•"/>
            </a:pPr>
            <a:r>
              <a:rPr lang="en-US" sz="2000" dirty="0"/>
              <a:t>Alignment to reference</a:t>
            </a:r>
          </a:p>
          <a:p>
            <a:pPr marL="342900" indent="-342900">
              <a:buFont typeface="Arial" panose="020B0604020202020204" pitchFamily="34" charset="0"/>
              <a:buChar char="•"/>
            </a:pPr>
            <a:r>
              <a:rPr lang="en-US" sz="2000" dirty="0"/>
              <a:t>Read filtering</a:t>
            </a:r>
          </a:p>
          <a:p>
            <a:pPr marL="342900" indent="-342900">
              <a:buFont typeface="Arial" panose="020B0604020202020204" pitchFamily="34" charset="0"/>
              <a:buChar char="•"/>
            </a:pPr>
            <a:r>
              <a:rPr lang="en-US" sz="2000" dirty="0"/>
              <a:t>Barcode and UMI counting</a:t>
            </a:r>
          </a:p>
        </p:txBody>
      </p:sp>
    </p:spTree>
    <p:extLst>
      <p:ext uri="{BB962C8B-B14F-4D97-AF65-F5344CB8AC3E}">
        <p14:creationId xmlns:p14="http://schemas.microsoft.com/office/powerpoint/2010/main" val="16629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65C9-921F-CD99-D67F-8F4EECDE810C}"/>
              </a:ext>
            </a:extLst>
          </p:cNvPr>
          <p:cNvSpPr>
            <a:spLocks noGrp="1"/>
          </p:cNvSpPr>
          <p:nvPr>
            <p:ph type="title"/>
          </p:nvPr>
        </p:nvSpPr>
        <p:spPr>
          <a:xfrm>
            <a:off x="718619" y="-6032"/>
            <a:ext cx="10515600" cy="1325563"/>
          </a:xfrm>
        </p:spPr>
        <p:txBody>
          <a:bodyPr/>
          <a:lstStyle/>
          <a:p>
            <a:pPr algn="ctr"/>
            <a:r>
              <a:rPr lang="en-US" dirty="0"/>
              <a:t>Cell Ranger multi sample sheet</a:t>
            </a:r>
          </a:p>
        </p:txBody>
      </p:sp>
      <p:pic>
        <p:nvPicPr>
          <p:cNvPr id="7" name="Picture 6">
            <a:extLst>
              <a:ext uri="{FF2B5EF4-FFF2-40B4-BE49-F238E27FC236}">
                <a16:creationId xmlns:a16="http://schemas.microsoft.com/office/drawing/2014/main" id="{E1FF06BB-2ABF-BEBF-D1B8-CE2A50A16265}"/>
              </a:ext>
            </a:extLst>
          </p:cNvPr>
          <p:cNvPicPr>
            <a:picLocks noChangeAspect="1"/>
          </p:cNvPicPr>
          <p:nvPr/>
        </p:nvPicPr>
        <p:blipFill rotWithShape="1">
          <a:blip r:embed="rId3"/>
          <a:srcRect l="16059" t="12754" r="15462" b="51594"/>
          <a:stretch/>
        </p:blipFill>
        <p:spPr>
          <a:xfrm>
            <a:off x="116794" y="1917290"/>
            <a:ext cx="11958411" cy="3502109"/>
          </a:xfrm>
          <a:prstGeom prst="rect">
            <a:avLst/>
          </a:prstGeom>
        </p:spPr>
      </p:pic>
    </p:spTree>
    <p:extLst>
      <p:ext uri="{BB962C8B-B14F-4D97-AF65-F5344CB8AC3E}">
        <p14:creationId xmlns:p14="http://schemas.microsoft.com/office/powerpoint/2010/main" val="102255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6A1B-79A3-7101-8078-E194435147B2}"/>
              </a:ext>
            </a:extLst>
          </p:cNvPr>
          <p:cNvSpPr>
            <a:spLocks noGrp="1"/>
          </p:cNvSpPr>
          <p:nvPr>
            <p:ph type="title"/>
          </p:nvPr>
        </p:nvSpPr>
        <p:spPr>
          <a:xfrm>
            <a:off x="838200" y="18255"/>
            <a:ext cx="10515600" cy="1325563"/>
          </a:xfrm>
        </p:spPr>
        <p:txBody>
          <a:bodyPr/>
          <a:lstStyle/>
          <a:p>
            <a:pPr algn="ctr"/>
            <a:r>
              <a:rPr lang="en-US" dirty="0"/>
              <a:t>Feature reference (csv)</a:t>
            </a:r>
          </a:p>
        </p:txBody>
      </p:sp>
      <p:pic>
        <p:nvPicPr>
          <p:cNvPr id="5" name="Picture 4">
            <a:extLst>
              <a:ext uri="{FF2B5EF4-FFF2-40B4-BE49-F238E27FC236}">
                <a16:creationId xmlns:a16="http://schemas.microsoft.com/office/drawing/2014/main" id="{6B193C93-FCD7-3C3B-A973-943FD4DEEAFE}"/>
              </a:ext>
            </a:extLst>
          </p:cNvPr>
          <p:cNvPicPr>
            <a:picLocks noChangeAspect="1"/>
          </p:cNvPicPr>
          <p:nvPr/>
        </p:nvPicPr>
        <p:blipFill rotWithShape="1">
          <a:blip r:embed="rId3"/>
          <a:srcRect l="16141" t="13043" r="41304" b="13188"/>
          <a:stretch/>
        </p:blipFill>
        <p:spPr>
          <a:xfrm>
            <a:off x="2980977" y="1011355"/>
            <a:ext cx="5729748" cy="5587053"/>
          </a:xfrm>
          <a:prstGeom prst="rect">
            <a:avLst/>
          </a:prstGeom>
        </p:spPr>
      </p:pic>
    </p:spTree>
    <p:extLst>
      <p:ext uri="{BB962C8B-B14F-4D97-AF65-F5344CB8AC3E}">
        <p14:creationId xmlns:p14="http://schemas.microsoft.com/office/powerpoint/2010/main" val="284553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6444-5174-8384-DDC9-189B244C840B}"/>
              </a:ext>
            </a:extLst>
          </p:cNvPr>
          <p:cNvSpPr>
            <a:spLocks noGrp="1"/>
          </p:cNvSpPr>
          <p:nvPr>
            <p:ph type="title"/>
          </p:nvPr>
        </p:nvSpPr>
        <p:spPr/>
        <p:txBody>
          <a:bodyPr/>
          <a:lstStyle/>
          <a:p>
            <a:r>
              <a:rPr lang="en-US" dirty="0"/>
              <a:t>Cell Ranger multi output</a:t>
            </a:r>
          </a:p>
        </p:txBody>
      </p:sp>
      <p:pic>
        <p:nvPicPr>
          <p:cNvPr id="9" name="Content Placeholder 8">
            <a:extLst>
              <a:ext uri="{FF2B5EF4-FFF2-40B4-BE49-F238E27FC236}">
                <a16:creationId xmlns:a16="http://schemas.microsoft.com/office/drawing/2014/main" id="{4CA9301B-E271-D812-5BC5-0EDD6E20D82E}"/>
              </a:ext>
            </a:extLst>
          </p:cNvPr>
          <p:cNvPicPr>
            <a:picLocks noGrp="1" noChangeAspect="1"/>
          </p:cNvPicPr>
          <p:nvPr>
            <p:ph idx="1"/>
          </p:nvPr>
        </p:nvPicPr>
        <p:blipFill rotWithShape="1">
          <a:blip r:embed="rId3"/>
          <a:srcRect l="15653" t="46442" r="42975" b="8789"/>
          <a:stretch/>
        </p:blipFill>
        <p:spPr>
          <a:xfrm>
            <a:off x="5883965" y="3407840"/>
            <a:ext cx="5387009" cy="3279050"/>
          </a:xfrm>
        </p:spPr>
      </p:pic>
      <p:pic>
        <p:nvPicPr>
          <p:cNvPr id="5" name="Picture 4">
            <a:extLst>
              <a:ext uri="{FF2B5EF4-FFF2-40B4-BE49-F238E27FC236}">
                <a16:creationId xmlns:a16="http://schemas.microsoft.com/office/drawing/2014/main" id="{7BF19AE6-80C5-0EEE-79D8-0AE67B42A28C}"/>
              </a:ext>
            </a:extLst>
          </p:cNvPr>
          <p:cNvPicPr>
            <a:picLocks noChangeAspect="1"/>
          </p:cNvPicPr>
          <p:nvPr/>
        </p:nvPicPr>
        <p:blipFill rotWithShape="1">
          <a:blip r:embed="rId4"/>
          <a:srcRect l="15897" t="83623" r="34294" b="12283"/>
          <a:stretch/>
        </p:blipFill>
        <p:spPr>
          <a:xfrm>
            <a:off x="495779" y="2153265"/>
            <a:ext cx="10372479" cy="479486"/>
          </a:xfrm>
          <a:prstGeom prst="rect">
            <a:avLst/>
          </a:prstGeom>
        </p:spPr>
      </p:pic>
      <p:pic>
        <p:nvPicPr>
          <p:cNvPr id="7" name="Picture 6">
            <a:extLst>
              <a:ext uri="{FF2B5EF4-FFF2-40B4-BE49-F238E27FC236}">
                <a16:creationId xmlns:a16="http://schemas.microsoft.com/office/drawing/2014/main" id="{10AB2FD1-E934-2049-C4DC-B760AC396241}"/>
              </a:ext>
            </a:extLst>
          </p:cNvPr>
          <p:cNvPicPr>
            <a:picLocks noChangeAspect="1"/>
          </p:cNvPicPr>
          <p:nvPr/>
        </p:nvPicPr>
        <p:blipFill rotWithShape="1">
          <a:blip r:embed="rId5"/>
          <a:srcRect l="15896" t="63043" r="43342" b="9925"/>
          <a:stretch/>
        </p:blipFill>
        <p:spPr>
          <a:xfrm>
            <a:off x="86881" y="3923588"/>
            <a:ext cx="5664990" cy="2113276"/>
          </a:xfrm>
          <a:prstGeom prst="rect">
            <a:avLst/>
          </a:prstGeom>
        </p:spPr>
      </p:pic>
      <p:cxnSp>
        <p:nvCxnSpPr>
          <p:cNvPr id="11" name="Straight Arrow Connector 10">
            <a:extLst>
              <a:ext uri="{FF2B5EF4-FFF2-40B4-BE49-F238E27FC236}">
                <a16:creationId xmlns:a16="http://schemas.microsoft.com/office/drawing/2014/main" id="{0228D9D8-EF82-35F4-CDE7-31619A58E7DF}"/>
              </a:ext>
            </a:extLst>
          </p:cNvPr>
          <p:cNvCxnSpPr>
            <a:cxnSpLocks/>
          </p:cNvCxnSpPr>
          <p:nvPr/>
        </p:nvCxnSpPr>
        <p:spPr>
          <a:xfrm flipH="1">
            <a:off x="5358581" y="1472823"/>
            <a:ext cx="1484671" cy="54241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8C687F-3E07-3CF8-0942-E0480A3E0BC9}"/>
              </a:ext>
            </a:extLst>
          </p:cNvPr>
          <p:cNvCxnSpPr>
            <a:cxnSpLocks/>
          </p:cNvCxnSpPr>
          <p:nvPr/>
        </p:nvCxnSpPr>
        <p:spPr>
          <a:xfrm>
            <a:off x="3276108" y="2703871"/>
            <a:ext cx="2342372" cy="7039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F960DBA-51F1-04DE-D276-73B7D24A512F}"/>
              </a:ext>
            </a:extLst>
          </p:cNvPr>
          <p:cNvSpPr txBox="1"/>
          <p:nvPr/>
        </p:nvSpPr>
        <p:spPr>
          <a:xfrm>
            <a:off x="6843252" y="1017783"/>
            <a:ext cx="5437964" cy="923330"/>
          </a:xfrm>
          <a:prstGeom prst="rect">
            <a:avLst/>
          </a:prstGeom>
          <a:noFill/>
        </p:spPr>
        <p:txBody>
          <a:bodyPr wrap="none" rtlCol="0">
            <a:spAutoFit/>
          </a:bodyPr>
          <a:lstStyle/>
          <a:p>
            <a:r>
              <a:rPr lang="en-US" dirty="0"/>
              <a:t>Note: Put individual sample outputs into a subdirectory:</a:t>
            </a:r>
            <a:br>
              <a:rPr lang="en-US" dirty="0"/>
            </a:br>
            <a:r>
              <a:rPr lang="en-US" dirty="0"/>
              <a:t>“</a:t>
            </a:r>
            <a:r>
              <a:rPr lang="en-US" dirty="0" err="1"/>
              <a:t>multi_output</a:t>
            </a:r>
            <a:r>
              <a:rPr lang="en-US" dirty="0"/>
              <a:t>” or “</a:t>
            </a:r>
            <a:r>
              <a:rPr lang="en-US" dirty="0" err="1"/>
              <a:t>count_output</a:t>
            </a:r>
            <a:r>
              <a:rPr lang="en-US" dirty="0"/>
              <a:t>” </a:t>
            </a:r>
          </a:p>
          <a:p>
            <a:r>
              <a:rPr lang="en-US" dirty="0"/>
              <a:t>in either the Runs or the project directory</a:t>
            </a:r>
          </a:p>
        </p:txBody>
      </p:sp>
    </p:spTree>
    <p:extLst>
      <p:ext uri="{BB962C8B-B14F-4D97-AF65-F5344CB8AC3E}">
        <p14:creationId xmlns:p14="http://schemas.microsoft.com/office/powerpoint/2010/main" val="51909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4650</TotalTime>
  <Words>2024</Words>
  <Application>Microsoft Office PowerPoint</Application>
  <PresentationFormat>Widescreen</PresentationFormat>
  <Paragraphs>213</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Open Sans</vt:lpstr>
      <vt:lpstr>Office Theme</vt:lpstr>
      <vt:lpstr>Guide to Chris’ Single Cell Snakemake Pipelines</vt:lpstr>
      <vt:lpstr>Index</vt:lpstr>
      <vt:lpstr>BCL (binary base call) format </vt:lpstr>
      <vt:lpstr>Cell Ranger mkfastq</vt:lpstr>
      <vt:lpstr>Mkfastq output</vt:lpstr>
      <vt:lpstr>Cell Ranger multi</vt:lpstr>
      <vt:lpstr>Cell Ranger multi sample sheet</vt:lpstr>
      <vt:lpstr>Feature reference (csv)</vt:lpstr>
      <vt:lpstr>Cell Ranger multi output</vt:lpstr>
      <vt:lpstr>CR multi output into R</vt:lpstr>
      <vt:lpstr>…which is used by the snakemake pipeline</vt:lpstr>
      <vt:lpstr>Sample sheets are confusing</vt:lpstr>
      <vt:lpstr>Snakemake</vt:lpstr>
      <vt:lpstr>Workflow structure by a set of “rules”</vt:lpstr>
      <vt:lpstr>Rule format</vt:lpstr>
      <vt:lpstr>Get the code on Locus</vt:lpstr>
      <vt:lpstr>GitHub directions</vt:lpstr>
      <vt:lpstr>The snakefile directories</vt:lpstr>
      <vt:lpstr>Pipeline config file</vt:lpstr>
      <vt:lpstr>Example pipeline config.yaml</vt:lpstr>
      <vt:lpstr>Project configuration file</vt:lpstr>
      <vt:lpstr>An incomplete list of all the required config file parameters </vt:lpstr>
      <vt:lpstr>Running snakemake</vt:lpstr>
      <vt:lpstr>Dry run and test run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Wake, Christian (NIH/NIAID) [C]</dc:creator>
  <cp:lastModifiedBy>Wake, Christian (NIH/NIAID) [C]</cp:lastModifiedBy>
  <cp:revision>12</cp:revision>
  <dcterms:created xsi:type="dcterms:W3CDTF">2023-05-24T16:38:39Z</dcterms:created>
  <dcterms:modified xsi:type="dcterms:W3CDTF">2023-06-23T19:45:25Z</dcterms:modified>
</cp:coreProperties>
</file>